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7" r:id="rId1"/>
  </p:sldMasterIdLst>
  <p:notesMasterIdLst>
    <p:notesMasterId r:id="rId41"/>
  </p:notesMasterIdLst>
  <p:sldIdLst>
    <p:sldId id="256" r:id="rId2"/>
    <p:sldId id="275" r:id="rId3"/>
    <p:sldId id="284" r:id="rId4"/>
    <p:sldId id="258" r:id="rId5"/>
    <p:sldId id="257" r:id="rId6"/>
    <p:sldId id="261" r:id="rId7"/>
    <p:sldId id="262" r:id="rId8"/>
    <p:sldId id="259" r:id="rId9"/>
    <p:sldId id="264" r:id="rId10"/>
    <p:sldId id="263" r:id="rId11"/>
    <p:sldId id="265" r:id="rId12"/>
    <p:sldId id="286" r:id="rId13"/>
    <p:sldId id="303" r:id="rId14"/>
    <p:sldId id="273" r:id="rId15"/>
    <p:sldId id="291" r:id="rId16"/>
    <p:sldId id="294" r:id="rId17"/>
    <p:sldId id="289" r:id="rId18"/>
    <p:sldId id="309" r:id="rId19"/>
    <p:sldId id="295" r:id="rId20"/>
    <p:sldId id="299" r:id="rId21"/>
    <p:sldId id="310" r:id="rId22"/>
    <p:sldId id="293" r:id="rId23"/>
    <p:sldId id="290" r:id="rId24"/>
    <p:sldId id="292" r:id="rId25"/>
    <p:sldId id="306" r:id="rId26"/>
    <p:sldId id="298" r:id="rId27"/>
    <p:sldId id="301" r:id="rId28"/>
    <p:sldId id="300" r:id="rId29"/>
    <p:sldId id="296" r:id="rId30"/>
    <p:sldId id="260" r:id="rId31"/>
    <p:sldId id="307" r:id="rId32"/>
    <p:sldId id="287" r:id="rId33"/>
    <p:sldId id="308" r:id="rId34"/>
    <p:sldId id="305" r:id="rId35"/>
    <p:sldId id="288" r:id="rId36"/>
    <p:sldId id="304" r:id="rId37"/>
    <p:sldId id="302" r:id="rId38"/>
    <p:sldId id="269" r:id="rId39"/>
    <p:sldId id="2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1"/>
    <p:restoredTop sz="86494"/>
  </p:normalViewPr>
  <p:slideViewPr>
    <p:cSldViewPr snapToGrid="0" snapToObjects="1">
      <p:cViewPr varScale="1">
        <p:scale>
          <a:sx n="103" d="100"/>
          <a:sy n="103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9360E-1372-744D-9ED6-EAA0BBA6807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654B6-3C15-674C-903D-0E2AF0F2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shortcomings of the Java type system and lack of support from the compiler.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2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is flexible, easy to write, supports patterns such as LinkedList</a:t>
            </a:r>
          </a:p>
          <a:p>
            <a:r>
              <a:rPr lang="en-US" dirty="0"/>
              <a:t>Uber’s 5% was even after leveraging </a:t>
            </a:r>
            <a:r>
              <a:rPr lang="en-US" dirty="0" err="1"/>
              <a:t>NullAway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implement</a:t>
            </a:r>
          </a:p>
          <a:p>
            <a:r>
              <a:rPr lang="en-US" dirty="0"/>
              <a:t>Focused on language proof rather than projections of null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0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 throughout previous papers in the literature</a:t>
            </a:r>
          </a:p>
          <a:p>
            <a:r>
              <a:rPr lang="en-US" dirty="0"/>
              <a:t>Programmers dealing with null on a daily basis is a process that was described as…</a:t>
            </a:r>
          </a:p>
          <a:p>
            <a:endParaRPr lang="en-US" dirty="0"/>
          </a:p>
          <a:p>
            <a:r>
              <a:rPr lang="en-US" dirty="0"/>
              <a:t>Image reference: https://</a:t>
            </a:r>
            <a:r>
              <a:rPr lang="en-US" dirty="0" err="1"/>
              <a:t>insights.dice.com</a:t>
            </a:r>
            <a:r>
              <a:rPr lang="en-US" dirty="0"/>
              <a:t>/2019/06/03/burnout-now-official-medical-condition/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0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5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654B6-3C15-674C-903D-0E2AF0F273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9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4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1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0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0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AE33A-3A0B-504C-B4AA-AD4BE4E9CC1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32466-E552-7E40-B043-7FEC53208F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673C-005B-164A-BE17-2FCB01C00C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66303" y="5916323"/>
            <a:ext cx="1079086" cy="9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4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26.svg"/><Relationship Id="rId4" Type="http://schemas.openxmlformats.org/officeDocument/2006/relationships/image" Target="../media/image38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otlin-academy.com/the-beauty-of-kotlin-typing-system-7a2804fe6cf0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E9AB-342F-2947-BFAD-485A5AE23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429" y="944065"/>
            <a:ext cx="7474172" cy="19134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200" dirty="0"/>
              <a:t>Optional4J: Automated Declarative Optionality and Nullity for Java</a:t>
            </a:r>
            <a:br>
              <a:rPr lang="en-US" sz="3200" dirty="0"/>
            </a:b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DB46B-13EB-7649-ACC6-4E859DDEB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6429" y="2606419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Saleh </a:t>
            </a:r>
            <a:r>
              <a:rPr lang="en-US" sz="2000" dirty="0" err="1"/>
              <a:t>Amareen</a:t>
            </a:r>
            <a:endParaRPr lang="en-US" sz="2000" dirty="0"/>
          </a:p>
          <a:p>
            <a:r>
              <a:rPr lang="en-US" sz="2000" dirty="0"/>
              <a:t>Department of Computer Science</a:t>
            </a:r>
          </a:p>
          <a:p>
            <a:r>
              <a:rPr lang="en-US" sz="2000" dirty="0"/>
              <a:t>Wayne State University, Detroit, MI, USA </a:t>
            </a: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66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69523F-9122-C846-9ECC-73BEB327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591" y="2857501"/>
            <a:ext cx="1357789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92E-6F2E-5340-98B7-8FDBFA87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b="1" dirty="0">
                <a:solidFill>
                  <a:schemeClr val="accent1"/>
                </a:solidFill>
              </a:rPr>
              <a:t>null</a:t>
            </a:r>
            <a:r>
              <a:rPr lang="en-US" b="1" dirty="0"/>
              <a:t>-safety (Java vs Kotlin).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5DD84-D3F3-0048-AA23-EB6A1CFC2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8" t="29189" r="7582" b="34054"/>
          <a:stretch/>
        </p:blipFill>
        <p:spPr>
          <a:xfrm>
            <a:off x="838200" y="1769347"/>
            <a:ext cx="6573794" cy="252077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755060-50AB-C344-AFD8-1EAA35E61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305" t="46754" r="18010" b="18426"/>
          <a:stretch/>
        </p:blipFill>
        <p:spPr>
          <a:xfrm>
            <a:off x="5101282" y="4059865"/>
            <a:ext cx="5797378" cy="24892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0D3620-7FC3-DD42-8CF0-28D56372E121}"/>
              </a:ext>
            </a:extLst>
          </p:cNvPr>
          <p:cNvSpPr txBox="1"/>
          <p:nvPr/>
        </p:nvSpPr>
        <p:spPr>
          <a:xfrm>
            <a:off x="2466736" y="4919250"/>
            <a:ext cx="1062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Kotlin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FE8014-2BD8-A34D-A684-E6E7B569E614}"/>
              </a:ext>
            </a:extLst>
          </p:cNvPr>
          <p:cNvCxnSpPr>
            <a:cxnSpLocks/>
          </p:cNvCxnSpPr>
          <p:nvPr/>
        </p:nvCxnSpPr>
        <p:spPr>
          <a:xfrm>
            <a:off x="3736890" y="5217931"/>
            <a:ext cx="1094603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4D5E8-0D03-2545-82A7-0504F1D392D3}"/>
              </a:ext>
            </a:extLst>
          </p:cNvPr>
          <p:cNvSpPr txBox="1"/>
          <p:nvPr/>
        </p:nvSpPr>
        <p:spPr>
          <a:xfrm>
            <a:off x="9132745" y="2147630"/>
            <a:ext cx="81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Java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6708D9-EF0B-6D4F-92D9-4E0249CE92B5}"/>
              </a:ext>
            </a:extLst>
          </p:cNvPr>
          <p:cNvCxnSpPr>
            <a:cxnSpLocks/>
          </p:cNvCxnSpPr>
          <p:nvPr/>
        </p:nvCxnSpPr>
        <p:spPr>
          <a:xfrm flipH="1">
            <a:off x="7649936" y="2409240"/>
            <a:ext cx="1334528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A870DEC-A858-6D40-824A-A5AA3FA126E9}"/>
              </a:ext>
            </a:extLst>
          </p:cNvPr>
          <p:cNvSpPr/>
          <p:nvPr/>
        </p:nvSpPr>
        <p:spPr>
          <a:xfrm>
            <a:off x="1371600" y="2994660"/>
            <a:ext cx="6195060" cy="369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E6D2EC-5200-D84E-877C-B4C7E89E8B0E}"/>
              </a:ext>
            </a:extLst>
          </p:cNvPr>
          <p:cNvSpPr/>
          <p:nvPr/>
        </p:nvSpPr>
        <p:spPr>
          <a:xfrm>
            <a:off x="5867400" y="5234847"/>
            <a:ext cx="5259860" cy="369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1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egaphone">
            <a:extLst>
              <a:ext uri="{FF2B5EF4-FFF2-40B4-BE49-F238E27FC236}">
                <a16:creationId xmlns:a16="http://schemas.microsoft.com/office/drawing/2014/main" id="{938521E5-7CE0-4640-845A-33903CA3F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5184">
            <a:off x="5274526" y="2041186"/>
            <a:ext cx="1642946" cy="1642946"/>
          </a:xfrm>
        </p:spPr>
      </p:pic>
      <p:pic>
        <p:nvPicPr>
          <p:cNvPr id="21" name="Graphic 20" descr="Volume">
            <a:extLst>
              <a:ext uri="{FF2B5EF4-FFF2-40B4-BE49-F238E27FC236}">
                <a16:creationId xmlns:a16="http://schemas.microsoft.com/office/drawing/2014/main" id="{89A41D9D-1C1D-F748-B68A-F5613AA54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225"/>
          <a:stretch/>
        </p:blipFill>
        <p:spPr>
          <a:xfrm rot="20834332">
            <a:off x="6621770" y="2268436"/>
            <a:ext cx="614248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9DAA71-04BA-734D-B0ED-4D9B44024071}"/>
              </a:ext>
            </a:extLst>
          </p:cNvPr>
          <p:cNvGrpSpPr/>
          <p:nvPr/>
        </p:nvGrpSpPr>
        <p:grpSpPr>
          <a:xfrm>
            <a:off x="2762362" y="1350491"/>
            <a:ext cx="4995746" cy="4858316"/>
            <a:chOff x="1271244" y="1787812"/>
            <a:chExt cx="4995746" cy="48583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0F5D08-874D-824F-8D7F-7B4A6E382070}"/>
                </a:ext>
              </a:extLst>
            </p:cNvPr>
            <p:cNvGrpSpPr/>
            <p:nvPr/>
          </p:nvGrpSpPr>
          <p:grpSpPr>
            <a:xfrm>
              <a:off x="1271244" y="1787812"/>
              <a:ext cx="1586578" cy="1722499"/>
              <a:chOff x="885565" y="1333736"/>
              <a:chExt cx="2836127" cy="2836127"/>
            </a:xfrm>
          </p:grpSpPr>
          <p:pic>
            <p:nvPicPr>
              <p:cNvPr id="14" name="Graphic 13" descr="Syncing cloud">
                <a:extLst>
                  <a:ext uri="{FF2B5EF4-FFF2-40B4-BE49-F238E27FC236}">
                    <a16:creationId xmlns:a16="http://schemas.microsoft.com/office/drawing/2014/main" id="{F8D7133B-8ECD-D24C-8972-54A100B34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85565" y="1333736"/>
                <a:ext cx="2836127" cy="2836127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E0A1BB-A0A8-BC45-BCDC-1EEA5F959CD2}"/>
                  </a:ext>
                </a:extLst>
              </p:cNvPr>
              <p:cNvSpPr/>
              <p:nvPr/>
            </p:nvSpPr>
            <p:spPr>
              <a:xfrm>
                <a:off x="2283718" y="2542478"/>
                <a:ext cx="573387" cy="767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7412287-6E28-684D-A60F-4EBA46F95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23212" t="3653" r="24003" b="2830"/>
              <a:stretch/>
            </p:blipFill>
            <p:spPr>
              <a:xfrm>
                <a:off x="1738612" y="2283109"/>
                <a:ext cx="746103" cy="11069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DE2941-2D20-BC42-83D5-62A9EA9BBEF9}"/>
                </a:ext>
              </a:extLst>
            </p:cNvPr>
            <p:cNvGrpSpPr/>
            <p:nvPr/>
          </p:nvGrpSpPr>
          <p:grpSpPr>
            <a:xfrm>
              <a:off x="2665146" y="3172368"/>
              <a:ext cx="3601844" cy="3473760"/>
              <a:chOff x="2665146" y="3172368"/>
              <a:chExt cx="3601844" cy="3473760"/>
            </a:xfrm>
          </p:grpSpPr>
          <p:pic>
            <p:nvPicPr>
              <p:cNvPr id="12" name="Graphic 11" descr="Person eating">
                <a:extLst>
                  <a:ext uri="{FF2B5EF4-FFF2-40B4-BE49-F238E27FC236}">
                    <a16:creationId xmlns:a16="http://schemas.microsoft.com/office/drawing/2014/main" id="{6550FBF6-D680-7A4D-B300-173AB1F565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7233" t="8274" r="9233" b="11163"/>
              <a:stretch/>
            </p:blipFill>
            <p:spPr>
              <a:xfrm>
                <a:off x="2665146" y="3172368"/>
                <a:ext cx="3601844" cy="347376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3DBDF3E-10E8-F642-9F9D-846ABF8E5546}"/>
                  </a:ext>
                </a:extLst>
              </p:cNvPr>
              <p:cNvSpPr/>
              <p:nvPr/>
            </p:nvSpPr>
            <p:spPr>
              <a:xfrm>
                <a:off x="2911150" y="3405552"/>
                <a:ext cx="89210" cy="892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A85ABA-6EFD-5245-BB40-6AFEFD83E9E1}"/>
                  </a:ext>
                </a:extLst>
              </p:cNvPr>
              <p:cNvSpPr/>
              <p:nvPr/>
            </p:nvSpPr>
            <p:spPr>
              <a:xfrm>
                <a:off x="2724926" y="3233172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56D5CB-5A0B-154E-890F-378F6BABB523}"/>
                  </a:ext>
                </a:extLst>
              </p:cNvPr>
              <p:cNvSpPr txBox="1"/>
              <p:nvPr/>
            </p:nvSpPr>
            <p:spPr>
              <a:xfrm>
                <a:off x="4339956" y="3172368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help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011838-5D24-784F-B7BB-3146A907FF1A}"/>
                  </a:ext>
                </a:extLst>
              </p:cNvPr>
              <p:cNvSpPr txBox="1"/>
              <p:nvPr/>
            </p:nvSpPr>
            <p:spPr>
              <a:xfrm>
                <a:off x="3247513" y="3333542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null</a:t>
                </a:r>
                <a:r>
                  <a:rPr lang="en-US" b="1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A3CC3-FE7F-0E4D-94CA-39EF4A4CDDEB}"/>
              </a:ext>
            </a:extLst>
          </p:cNvPr>
          <p:cNvSpPr txBox="1"/>
          <p:nvPr/>
        </p:nvSpPr>
        <p:spPr>
          <a:xfrm>
            <a:off x="4927541" y="1431685"/>
            <a:ext cx="439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All types are NULLABLE!!</a:t>
            </a:r>
          </a:p>
        </p:txBody>
      </p:sp>
    </p:spTree>
    <p:extLst>
      <p:ext uri="{BB962C8B-B14F-4D97-AF65-F5344CB8AC3E}">
        <p14:creationId xmlns:p14="http://schemas.microsoft.com/office/powerpoint/2010/main" val="252188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AC55-E671-58A2-3B49-C257E024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Third Party Tools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3FE43-F57C-0859-29C7-370CBBEF29AC}"/>
              </a:ext>
            </a:extLst>
          </p:cNvPr>
          <p:cNvGrpSpPr/>
          <p:nvPr/>
        </p:nvGrpSpPr>
        <p:grpSpPr>
          <a:xfrm>
            <a:off x="8198749" y="2075088"/>
            <a:ext cx="2681376" cy="2707824"/>
            <a:chOff x="7195930" y="2405271"/>
            <a:chExt cx="2681376" cy="27078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47D2F-175C-2F95-B144-0932F41F79B2}"/>
                </a:ext>
              </a:extLst>
            </p:cNvPr>
            <p:cNvGrpSpPr/>
            <p:nvPr/>
          </p:nvGrpSpPr>
          <p:grpSpPr>
            <a:xfrm>
              <a:off x="7394720" y="2583211"/>
              <a:ext cx="2330186" cy="2377483"/>
              <a:chOff x="7533077" y="2473297"/>
              <a:chExt cx="2330186" cy="237748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EB9C9E-1B09-EAA4-FCF3-F59D4CC42AB3}"/>
                  </a:ext>
                </a:extLst>
              </p:cNvPr>
              <p:cNvSpPr/>
              <p:nvPr/>
            </p:nvSpPr>
            <p:spPr>
              <a:xfrm>
                <a:off x="7533077" y="2473297"/>
                <a:ext cx="2330186" cy="2377483"/>
              </a:xfrm>
              <a:prstGeom prst="rect">
                <a:avLst/>
              </a:prstGeom>
              <a:noFill/>
              <a:ln w="63500" cmpd="sng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 descr="Tools">
                <a:extLst>
                  <a:ext uri="{FF2B5EF4-FFF2-40B4-BE49-F238E27FC236}">
                    <a16:creationId xmlns:a16="http://schemas.microsoft.com/office/drawing/2014/main" id="{7A9D6703-9A26-2858-737A-16C6A2C22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44828" y="28525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Gears">
                <a:extLst>
                  <a:ext uri="{FF2B5EF4-FFF2-40B4-BE49-F238E27FC236}">
                    <a16:creationId xmlns:a16="http://schemas.microsoft.com/office/drawing/2014/main" id="{45F79B5A-724F-4E8D-2D5B-FD87F8A01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948863" y="28525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Books">
                <a:extLst>
                  <a:ext uri="{FF2B5EF4-FFF2-40B4-BE49-F238E27FC236}">
                    <a16:creationId xmlns:a16="http://schemas.microsoft.com/office/drawing/2014/main" id="{64AD6DDE-8572-EB93-CDF8-DEBF6547B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02028" y="378249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6F53D4-BBC0-2406-7B76-0A7E2FCF0372}"/>
                </a:ext>
              </a:extLst>
            </p:cNvPr>
            <p:cNvSpPr/>
            <p:nvPr/>
          </p:nvSpPr>
          <p:spPr>
            <a:xfrm>
              <a:off x="7195930" y="2405271"/>
              <a:ext cx="2681376" cy="2707824"/>
            </a:xfrm>
            <a:prstGeom prst="rect">
              <a:avLst/>
            </a:prstGeom>
            <a:noFill/>
            <a:ln w="635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07BBE7-9FEB-A917-EEB3-56A22BCF56BE}"/>
              </a:ext>
            </a:extLst>
          </p:cNvPr>
          <p:cNvSpPr txBox="1"/>
          <p:nvPr/>
        </p:nvSpPr>
        <p:spPr>
          <a:xfrm>
            <a:off x="5191642" y="4717679"/>
            <a:ext cx="31326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Annotation Burden.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Unchecked assumptions.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Unsound assumptions.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False Positives.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Build time – only at CI/DC.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FF2C3C-B404-AF12-A891-2F02C079283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Static Analysis Tools (SATs).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Pluggable Type Checkers.</a:t>
            </a:r>
          </a:p>
          <a:p>
            <a:pPr lvl="1"/>
            <a:r>
              <a:rPr lang="en-US" dirty="0" err="1"/>
              <a:t>Nullness</a:t>
            </a:r>
            <a:r>
              <a:rPr lang="en-US" dirty="0"/>
              <a:t> Checker - Checker Framework.</a:t>
            </a:r>
          </a:p>
          <a:p>
            <a:pPr lvl="1"/>
            <a:r>
              <a:rPr lang="en-US" dirty="0"/>
              <a:t>Eradicate - </a:t>
            </a:r>
            <a:r>
              <a:rPr lang="en-US" dirty="0">
                <a:solidFill>
                  <a:srgbClr val="0070C0"/>
                </a:solidFill>
              </a:rPr>
              <a:t>Facebook</a:t>
            </a:r>
            <a:r>
              <a:rPr lang="en-US" dirty="0"/>
              <a:t> Infer.</a:t>
            </a:r>
          </a:p>
          <a:p>
            <a:pPr lvl="1"/>
            <a:r>
              <a:rPr lang="en-US" dirty="0" err="1"/>
              <a:t>NullAway</a:t>
            </a:r>
            <a:r>
              <a:rPr lang="en-US" dirty="0"/>
              <a:t> - Uber.</a:t>
            </a:r>
          </a:p>
          <a:p>
            <a:pPr marL="0" indent="0">
              <a:buNone/>
            </a:pPr>
            <a:r>
              <a:rPr lang="en-US" dirty="0"/>
              <a:t>3. Gradual Type Checkers.</a:t>
            </a:r>
          </a:p>
        </p:txBody>
      </p:sp>
    </p:spTree>
    <p:extLst>
      <p:ext uri="{BB962C8B-B14F-4D97-AF65-F5344CB8AC3E}">
        <p14:creationId xmlns:p14="http://schemas.microsoft.com/office/powerpoint/2010/main" val="537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AC55-E671-58A2-3B49-C257E024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Third Party Tools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0657-17B8-6953-281E-660A6979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Optional Type/Class:</a:t>
            </a:r>
          </a:p>
          <a:p>
            <a:pPr lvl="1"/>
            <a:r>
              <a:rPr lang="en-US" dirty="0"/>
              <a:t>Google Guava.</a:t>
            </a:r>
          </a:p>
          <a:p>
            <a:pPr lvl="1"/>
            <a:r>
              <a:rPr lang="en-US" dirty="0"/>
              <a:t>Java.</a:t>
            </a:r>
          </a:p>
          <a:p>
            <a:pPr marL="0" indent="0">
              <a:buNone/>
            </a:pPr>
            <a:r>
              <a:rPr lang="en-US" dirty="0"/>
              <a:t>2. Design Patterns:</a:t>
            </a:r>
          </a:p>
          <a:p>
            <a:pPr lvl="1"/>
            <a:r>
              <a:rPr lang="en-US" dirty="0"/>
              <a:t>Null Object Pattern.</a:t>
            </a:r>
          </a:p>
          <a:p>
            <a:pPr marL="0" indent="0">
              <a:buNone/>
            </a:pPr>
            <a:r>
              <a:rPr lang="en-US" dirty="0"/>
              <a:t>3. Individual efforts:</a:t>
            </a:r>
          </a:p>
          <a:p>
            <a:pPr lvl="1"/>
            <a:r>
              <a:rPr lang="en-US" dirty="0"/>
              <a:t>Syntactic Sugar.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63FF7-615B-6DF4-1733-32DF5F1AD092}"/>
              </a:ext>
            </a:extLst>
          </p:cNvPr>
          <p:cNvGrpSpPr/>
          <p:nvPr/>
        </p:nvGrpSpPr>
        <p:grpSpPr>
          <a:xfrm>
            <a:off x="8198749" y="2075088"/>
            <a:ext cx="2681376" cy="2707824"/>
            <a:chOff x="7195930" y="2405271"/>
            <a:chExt cx="2681376" cy="2707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58F68A-2A10-325A-1997-F843F85E31D9}"/>
                </a:ext>
              </a:extLst>
            </p:cNvPr>
            <p:cNvGrpSpPr/>
            <p:nvPr/>
          </p:nvGrpSpPr>
          <p:grpSpPr>
            <a:xfrm>
              <a:off x="7394720" y="2583211"/>
              <a:ext cx="2330186" cy="2377483"/>
              <a:chOff x="7533077" y="2473297"/>
              <a:chExt cx="2330186" cy="237748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039B54-8F02-F798-402A-523B3DCEC486}"/>
                  </a:ext>
                </a:extLst>
              </p:cNvPr>
              <p:cNvSpPr/>
              <p:nvPr/>
            </p:nvSpPr>
            <p:spPr>
              <a:xfrm>
                <a:off x="7533077" y="2473297"/>
                <a:ext cx="2330186" cy="2377483"/>
              </a:xfrm>
              <a:prstGeom prst="rect">
                <a:avLst/>
              </a:prstGeom>
              <a:noFill/>
              <a:ln w="63500" cmpd="sng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aphic 17" descr="Tools">
                <a:extLst>
                  <a:ext uri="{FF2B5EF4-FFF2-40B4-BE49-F238E27FC236}">
                    <a16:creationId xmlns:a16="http://schemas.microsoft.com/office/drawing/2014/main" id="{F3A737EB-716F-02A5-07A9-1A81F7A87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44828" y="28525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Gears">
                <a:extLst>
                  <a:ext uri="{FF2B5EF4-FFF2-40B4-BE49-F238E27FC236}">
                    <a16:creationId xmlns:a16="http://schemas.microsoft.com/office/drawing/2014/main" id="{CE5274CF-B52C-06FF-851D-8A6B72BC3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948863" y="28525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Books">
                <a:extLst>
                  <a:ext uri="{FF2B5EF4-FFF2-40B4-BE49-F238E27FC236}">
                    <a16:creationId xmlns:a16="http://schemas.microsoft.com/office/drawing/2014/main" id="{434426A7-DBE5-9A95-11BF-CD58D400B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02028" y="378249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D1F136-6CDC-7A05-47D4-A39B7AD2DC94}"/>
                </a:ext>
              </a:extLst>
            </p:cNvPr>
            <p:cNvSpPr/>
            <p:nvPr/>
          </p:nvSpPr>
          <p:spPr>
            <a:xfrm>
              <a:off x="7195930" y="2405271"/>
              <a:ext cx="2681376" cy="2707824"/>
            </a:xfrm>
            <a:prstGeom prst="rect">
              <a:avLst/>
            </a:prstGeom>
            <a:noFill/>
            <a:ln w="635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31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FE5C-9E86-024A-A6D2-DA4140A4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 - Google Guava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AFCCA-EA85-504A-B001-8CB9560C5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919" y="2132824"/>
            <a:ext cx="7180586" cy="3400856"/>
          </a:xfrm>
          <a:ln>
            <a:noFill/>
          </a:ln>
        </p:spPr>
      </p:pic>
      <p:pic>
        <p:nvPicPr>
          <p:cNvPr id="17" name="Graphic 16" descr="Close outline">
            <a:extLst>
              <a:ext uri="{FF2B5EF4-FFF2-40B4-BE49-F238E27FC236}">
                <a16:creationId xmlns:a16="http://schemas.microsoft.com/office/drawing/2014/main" id="{E3DE40AA-3F39-1ADF-C564-90DD369C6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4495" y="787399"/>
            <a:ext cx="6033105" cy="60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9508-7906-0993-3B99-BB632D9C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 - Java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D7C27-85AA-8889-ABB7-1DCB64BB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79" y="2684781"/>
            <a:ext cx="7540157" cy="286864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10700-F972-BB9A-B9AB-DBEDC220E8DB}"/>
              </a:ext>
            </a:extLst>
          </p:cNvPr>
          <p:cNvSpPr txBox="1"/>
          <p:nvPr/>
        </p:nvSpPr>
        <p:spPr>
          <a:xfrm>
            <a:off x="9772657" y="3220975"/>
            <a:ext cx="15795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Serializability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216DD-AE78-2211-37CF-A63EA384FDE2}"/>
              </a:ext>
            </a:extLst>
          </p:cNvPr>
          <p:cNvSpPr txBox="1"/>
          <p:nvPr/>
        </p:nvSpPr>
        <p:spPr>
          <a:xfrm>
            <a:off x="9772657" y="3625498"/>
            <a:ext cx="10545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D6C19-5DD9-8D2C-3FEF-7C6F76612F67}"/>
              </a:ext>
            </a:extLst>
          </p:cNvPr>
          <p:cNvSpPr txBox="1"/>
          <p:nvPr/>
        </p:nvSpPr>
        <p:spPr>
          <a:xfrm>
            <a:off x="9772657" y="4023833"/>
            <a:ext cx="10789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Equality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1151-3122-E19D-874B-D7C9AAB199B1}"/>
              </a:ext>
            </a:extLst>
          </p:cNvPr>
          <p:cNvSpPr txBox="1"/>
          <p:nvPr/>
        </p:nvSpPr>
        <p:spPr>
          <a:xfrm>
            <a:off x="9772657" y="4453558"/>
            <a:ext cx="11448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Usability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A45C7-40CC-6946-A642-4E69927A8C97}"/>
              </a:ext>
            </a:extLst>
          </p:cNvPr>
          <p:cNvSpPr txBox="1"/>
          <p:nvPr/>
        </p:nvSpPr>
        <p:spPr>
          <a:xfrm>
            <a:off x="9772657" y="2824690"/>
            <a:ext cx="15368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D110E-B7D6-357B-AFD0-DC56963EEDD1}"/>
              </a:ext>
            </a:extLst>
          </p:cNvPr>
          <p:cNvSpPr txBox="1"/>
          <p:nvPr/>
        </p:nvSpPr>
        <p:spPr>
          <a:xfrm>
            <a:off x="9455605" y="2337887"/>
            <a:ext cx="174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Limitations?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1AEDE-803D-8F4F-E162-80C9D4BEAF0B}"/>
              </a:ext>
            </a:extLst>
          </p:cNvPr>
          <p:cNvSpPr txBox="1"/>
          <p:nvPr/>
        </p:nvSpPr>
        <p:spPr>
          <a:xfrm>
            <a:off x="9757225" y="4822890"/>
            <a:ext cx="14706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Extensibility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9CC2B1-BC38-97E2-0055-CCFB61E5E7D8}"/>
              </a:ext>
            </a:extLst>
          </p:cNvPr>
          <p:cNvGrpSpPr/>
          <p:nvPr/>
        </p:nvGrpSpPr>
        <p:grpSpPr>
          <a:xfrm>
            <a:off x="196449" y="2918673"/>
            <a:ext cx="11848530" cy="1590706"/>
            <a:chOff x="171735" y="2869700"/>
            <a:chExt cx="11848530" cy="1590706"/>
          </a:xfrm>
        </p:grpSpPr>
        <p:pic>
          <p:nvPicPr>
            <p:cNvPr id="14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FFA7307-549E-59CB-E795-ED8079AC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735" y="2869700"/>
              <a:ext cx="11848530" cy="15907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D77F57-0B65-1AB1-FFDA-70C91DD83442}"/>
                </a:ext>
              </a:extLst>
            </p:cNvPr>
            <p:cNvCxnSpPr/>
            <p:nvPr/>
          </p:nvCxnSpPr>
          <p:spPr>
            <a:xfrm flipH="1">
              <a:off x="2051222" y="3994830"/>
              <a:ext cx="97000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8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E0A4-07DB-9740-0A15-DF1788D8D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Optional4J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5973-99CD-A45D-4B01-4ED2528A6D9F}"/>
              </a:ext>
            </a:extLst>
          </p:cNvPr>
          <p:cNvSpPr txBox="1"/>
          <p:nvPr/>
        </p:nvSpPr>
        <p:spPr>
          <a:xfrm>
            <a:off x="1069078" y="4661453"/>
            <a:ext cx="1005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Lightweight code generation and transformation tool to address Optionality and Nullity in Java.</a:t>
            </a:r>
          </a:p>
        </p:txBody>
      </p:sp>
    </p:spTree>
    <p:extLst>
      <p:ext uri="{BB962C8B-B14F-4D97-AF65-F5344CB8AC3E}">
        <p14:creationId xmlns:p14="http://schemas.microsoft.com/office/powerpoint/2010/main" val="389422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158D-F0B0-CB51-DF59-854D0E9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Optional4J’s Premise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150A-568E-1A34-5A4A-89FA6562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“</a:t>
            </a:r>
            <a:r>
              <a:rPr lang="en-US" sz="4000" dirty="0">
                <a:solidFill>
                  <a:srgbClr val="FF0000"/>
                </a:solidFill>
              </a:rPr>
              <a:t>70% of null-check conditional statements are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due to null-returning methods.</a:t>
            </a:r>
            <a:r>
              <a:rPr lang="en-US" sz="4000" dirty="0"/>
              <a:t>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AF63C-8C5F-0FC9-3A52-54640666CC36}"/>
              </a:ext>
            </a:extLst>
          </p:cNvPr>
          <p:cNvSpPr/>
          <p:nvPr/>
        </p:nvSpPr>
        <p:spPr>
          <a:xfrm>
            <a:off x="4225025" y="3568148"/>
            <a:ext cx="4849401" cy="5620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D6F92-EC8E-7CCA-076E-7E6ABE922135}"/>
              </a:ext>
            </a:extLst>
          </p:cNvPr>
          <p:cNvSpPr txBox="1"/>
          <p:nvPr/>
        </p:nvSpPr>
        <p:spPr>
          <a:xfrm>
            <a:off x="838200" y="5303989"/>
            <a:ext cx="484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/>
              <a:t> 717 Open-source Java Systems</a:t>
            </a:r>
          </a:p>
        </p:txBody>
      </p:sp>
    </p:spTree>
    <p:extLst>
      <p:ext uri="{BB962C8B-B14F-4D97-AF65-F5344CB8AC3E}">
        <p14:creationId xmlns:p14="http://schemas.microsoft.com/office/powerpoint/2010/main" val="184093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F498-1456-FA78-1CBB-F915AABC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1DB826-CC90-F223-27B3-B9C27FAF7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1690688"/>
            <a:ext cx="8775700" cy="4267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4CBF8-619E-1F16-9CCF-6EF53CB00BA9}"/>
              </a:ext>
            </a:extLst>
          </p:cNvPr>
          <p:cNvSpPr txBox="1"/>
          <p:nvPr/>
        </p:nvSpPr>
        <p:spPr>
          <a:xfrm>
            <a:off x="6759146" y="5424616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Optional?</a:t>
            </a:r>
          </a:p>
        </p:txBody>
      </p:sp>
    </p:spTree>
    <p:extLst>
      <p:ext uri="{BB962C8B-B14F-4D97-AF65-F5344CB8AC3E}">
        <p14:creationId xmlns:p14="http://schemas.microsoft.com/office/powerpoint/2010/main" val="3879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158D-F0B0-CB51-DF59-854D0E9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Optional4J’s Premise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150A-568E-1A34-5A4A-89FA6562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There is a significant burden involved with (re)writing code with Optional wrappers.</a:t>
            </a:r>
          </a:p>
        </p:txBody>
      </p:sp>
    </p:spTree>
    <p:extLst>
      <p:ext uri="{BB962C8B-B14F-4D97-AF65-F5344CB8AC3E}">
        <p14:creationId xmlns:p14="http://schemas.microsoft.com/office/powerpoint/2010/main" val="306554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1926-7436-E24D-AC8F-EEDDE787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BBA1-AFB5-304B-8517-6379512C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Motivation.</a:t>
            </a:r>
          </a:p>
          <a:p>
            <a:r>
              <a:rPr lang="en-US" dirty="0"/>
              <a:t>Origin of null.</a:t>
            </a:r>
          </a:p>
          <a:p>
            <a:r>
              <a:rPr lang="en-US" dirty="0"/>
              <a:t>Impact of null.</a:t>
            </a:r>
          </a:p>
          <a:p>
            <a:r>
              <a:rPr lang="en-US" dirty="0"/>
              <a:t>Existing tools.</a:t>
            </a:r>
          </a:p>
          <a:p>
            <a:r>
              <a:rPr lang="en-US" dirty="0"/>
              <a:t>Optional.</a:t>
            </a:r>
          </a:p>
          <a:p>
            <a:r>
              <a:rPr lang="en-US" dirty="0"/>
              <a:t>Optional4J.</a:t>
            </a:r>
          </a:p>
          <a:p>
            <a:pPr lvl="1"/>
            <a:r>
              <a:rPr lang="en-US" dirty="0"/>
              <a:t>Three premises</a:t>
            </a:r>
          </a:p>
          <a:p>
            <a:pPr lvl="1"/>
            <a:r>
              <a:rPr lang="en-US" dirty="0"/>
              <a:t>Null Object</a:t>
            </a:r>
          </a:p>
          <a:p>
            <a:pPr lvl="1"/>
            <a:r>
              <a:rPr lang="en-US" dirty="0"/>
              <a:t>Null Operator</a:t>
            </a:r>
          </a:p>
          <a:p>
            <a:pPr lvl="1"/>
            <a:r>
              <a:rPr lang="en-US" dirty="0"/>
              <a:t>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348214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BAC3-7034-8CD0-9E9E-9E22B596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we automate Java’s Optionalization?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FF654D-7295-ADD5-C1A2-3353A9359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29865" cy="2739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0C9548-089A-68C9-EDA9-CAEBA3EA1A57}"/>
              </a:ext>
            </a:extLst>
          </p:cNvPr>
          <p:cNvGrpSpPr/>
          <p:nvPr/>
        </p:nvGrpSpPr>
        <p:grpSpPr>
          <a:xfrm>
            <a:off x="3527376" y="3991404"/>
            <a:ext cx="6891908" cy="2739581"/>
            <a:chOff x="3527376" y="3991404"/>
            <a:chExt cx="6891908" cy="2739581"/>
          </a:xfrm>
        </p:grpSpPr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2C5EA40-17BA-ADC5-945F-FCA386D3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7376" y="3991404"/>
              <a:ext cx="6891908" cy="27395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9E3D9E-6D86-1BB3-D6B7-96186D7281C1}"/>
                </a:ext>
              </a:extLst>
            </p:cNvPr>
            <p:cNvSpPr/>
            <p:nvPr/>
          </p:nvSpPr>
          <p:spPr>
            <a:xfrm>
              <a:off x="3953132" y="4430269"/>
              <a:ext cx="4721311" cy="191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56321-2D3E-8AEA-1307-4D2F57198AFB}"/>
              </a:ext>
            </a:extLst>
          </p:cNvPr>
          <p:cNvSpPr/>
          <p:nvPr/>
        </p:nvSpPr>
        <p:spPr>
          <a:xfrm>
            <a:off x="1322173" y="2199503"/>
            <a:ext cx="1334530" cy="314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65D722-F103-C060-7B3C-5ABC8CEB444F}"/>
              </a:ext>
            </a:extLst>
          </p:cNvPr>
          <p:cNvCxnSpPr>
            <a:cxnSpLocks/>
          </p:cNvCxnSpPr>
          <p:nvPr/>
        </p:nvCxnSpPr>
        <p:spPr>
          <a:xfrm>
            <a:off x="5548184" y="3113903"/>
            <a:ext cx="1754659" cy="117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26EF7E-F2E8-7F85-A6F7-0137B1B2209A}"/>
              </a:ext>
            </a:extLst>
          </p:cNvPr>
          <p:cNvSpPr txBox="1"/>
          <p:nvPr/>
        </p:nvSpPr>
        <p:spPr>
          <a:xfrm>
            <a:off x="5820864" y="3059668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Java Spoon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7D83DE-A07A-2C79-5390-688CC1CD056B}"/>
              </a:ext>
            </a:extLst>
          </p:cNvPr>
          <p:cNvSpPr/>
          <p:nvPr/>
        </p:nvSpPr>
        <p:spPr>
          <a:xfrm>
            <a:off x="4674973" y="4797980"/>
            <a:ext cx="1837038" cy="314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B4FAF-8E6E-9D8B-D4CA-A7F512CEE0D8}"/>
              </a:ext>
            </a:extLst>
          </p:cNvPr>
          <p:cNvSpPr txBox="1"/>
          <p:nvPr/>
        </p:nvSpPr>
        <p:spPr>
          <a:xfrm>
            <a:off x="1721765" y="462142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JSR-305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F1842C-E008-6D30-8BC1-366E95A6B98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43812" y="4726660"/>
            <a:ext cx="1309320" cy="79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1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21A7-92C1-37D6-1BE5-FA78B752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keep it as an additive change?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E56C42-C398-1E34-9F48-633BBAF6D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5650" y="2940222"/>
            <a:ext cx="5092700" cy="370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BACC8B-4D3F-5ECF-88FA-FADE88253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8975"/>
            <a:ext cx="4368800" cy="267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94BD4B-0843-E7FD-D53B-85448FC27244}"/>
              </a:ext>
            </a:extLst>
          </p:cNvPr>
          <p:cNvCxnSpPr>
            <a:cxnSpLocks/>
          </p:cNvCxnSpPr>
          <p:nvPr/>
        </p:nvCxnSpPr>
        <p:spPr>
          <a:xfrm>
            <a:off x="3954163" y="4794422"/>
            <a:ext cx="1754659" cy="117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29A954-1B21-272D-A514-96547ADFB00C}"/>
              </a:ext>
            </a:extLst>
          </p:cNvPr>
          <p:cNvSpPr txBox="1"/>
          <p:nvPr/>
        </p:nvSpPr>
        <p:spPr>
          <a:xfrm>
            <a:off x="4473978" y="4868564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Java Spoon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6CA7E-5496-336C-AAB8-3A07EB83D61E}"/>
              </a:ext>
            </a:extLst>
          </p:cNvPr>
          <p:cNvSpPr txBox="1"/>
          <p:nvPr/>
        </p:nvSpPr>
        <p:spPr>
          <a:xfrm>
            <a:off x="1263650" y="5195076"/>
            <a:ext cx="1520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Performance?</a:t>
            </a:r>
          </a:p>
          <a:p>
            <a:r>
              <a:rPr lang="en-US" b="1" dirty="0">
                <a:solidFill>
                  <a:srgbClr val="FF0000"/>
                </a:solidFill>
              </a:rPr>
              <a:t>Overuse?</a:t>
            </a:r>
          </a:p>
          <a:p>
            <a:r>
              <a:rPr lang="en-US" b="1" dirty="0">
                <a:solidFill>
                  <a:srgbClr val="FF0000"/>
                </a:solidFill>
              </a:rPr>
              <a:t>Serialization?</a:t>
            </a:r>
          </a:p>
        </p:txBody>
      </p:sp>
    </p:spTree>
    <p:extLst>
      <p:ext uri="{BB962C8B-B14F-4D97-AF65-F5344CB8AC3E}">
        <p14:creationId xmlns:p14="http://schemas.microsoft.com/office/powerpoint/2010/main" val="9383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158D-F0B0-CB51-DF59-854D0E9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Optional4J’s Premise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150A-568E-1A34-5A4A-89FA6562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3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The notion that, </a:t>
            </a:r>
          </a:p>
          <a:p>
            <a:pPr marL="0" indent="0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a new Java Optional instance is created </a:t>
            </a:r>
            <a:r>
              <a:rPr lang="en-US" sz="3200" dirty="0" err="1">
                <a:solidFill>
                  <a:srgbClr val="FF0000"/>
                </a:solidFill>
              </a:rPr>
              <a:t>iff</a:t>
            </a:r>
            <a:r>
              <a:rPr lang="en-US" sz="3200" dirty="0">
                <a:solidFill>
                  <a:srgbClr val="FF0000"/>
                </a:solidFill>
              </a:rPr>
              <a:t> the wrapped instance is NOT null, 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is counterintuitive.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E5011-A544-6151-46B3-0450DEAE7A05}"/>
              </a:ext>
            </a:extLst>
          </p:cNvPr>
          <p:cNvSpPr txBox="1"/>
          <p:nvPr/>
        </p:nvSpPr>
        <p:spPr>
          <a:xfrm>
            <a:off x="838200" y="5303989"/>
            <a:ext cx="3486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/>
              <a:t> Throughput??</a:t>
            </a:r>
          </a:p>
          <a:p>
            <a:pPr>
              <a:buFontTx/>
              <a:buChar char="-"/>
            </a:pPr>
            <a:r>
              <a:rPr lang="en-US" sz="2800" dirty="0"/>
              <a:t> Garbage collection??</a:t>
            </a:r>
          </a:p>
        </p:txBody>
      </p:sp>
    </p:spTree>
    <p:extLst>
      <p:ext uri="{BB962C8B-B14F-4D97-AF65-F5344CB8AC3E}">
        <p14:creationId xmlns:p14="http://schemas.microsoft.com/office/powerpoint/2010/main" val="10058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639471C-5F0D-B22E-568B-5F77F0E9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Optional4J’s Premise #3 Cont.</a:t>
            </a:r>
          </a:p>
        </p:txBody>
      </p:sp>
      <p:pic>
        <p:nvPicPr>
          <p:cNvPr id="30" name="Picture 2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414C08-C59E-CEDA-FA72-3CD4D152C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" t="68609" b="7423"/>
          <a:stretch/>
        </p:blipFill>
        <p:spPr>
          <a:xfrm>
            <a:off x="1049664" y="2703444"/>
            <a:ext cx="10304136" cy="1057337"/>
          </a:xfrm>
          <a:prstGeom prst="rect">
            <a:avLst/>
          </a:prstGeom>
        </p:spPr>
      </p:pic>
      <p:pic>
        <p:nvPicPr>
          <p:cNvPr id="31" name="Picture 3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2122BC-7CF8-AFD9-A823-F153BBECD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" t="2896" b="70098"/>
          <a:stretch/>
        </p:blipFill>
        <p:spPr>
          <a:xfrm>
            <a:off x="1049664" y="3996911"/>
            <a:ext cx="10304136" cy="119131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574197F-3F7A-AFA3-EE21-319787638387}"/>
              </a:ext>
            </a:extLst>
          </p:cNvPr>
          <p:cNvSpPr/>
          <p:nvPr/>
        </p:nvSpPr>
        <p:spPr>
          <a:xfrm>
            <a:off x="2485677" y="4344090"/>
            <a:ext cx="2822713" cy="4619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6C0BF-408E-B90A-AED2-A691113595DA}"/>
              </a:ext>
            </a:extLst>
          </p:cNvPr>
          <p:cNvSpPr txBox="1"/>
          <p:nvPr/>
        </p:nvSpPr>
        <p:spPr>
          <a:xfrm>
            <a:off x="5335599" y="477802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Bad design!</a:t>
            </a:r>
          </a:p>
        </p:txBody>
      </p:sp>
    </p:spTree>
    <p:extLst>
      <p:ext uri="{BB962C8B-B14F-4D97-AF65-F5344CB8AC3E}">
        <p14:creationId xmlns:p14="http://schemas.microsoft.com/office/powerpoint/2010/main" val="19411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5A842D-A9F2-035E-D9E3-759987CD21B0}"/>
              </a:ext>
            </a:extLst>
          </p:cNvPr>
          <p:cNvGrpSpPr/>
          <p:nvPr/>
        </p:nvGrpSpPr>
        <p:grpSpPr>
          <a:xfrm>
            <a:off x="6284844" y="4345233"/>
            <a:ext cx="2524540" cy="1756259"/>
            <a:chOff x="6569765" y="2514599"/>
            <a:chExt cx="2743200" cy="22263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865920-BC94-B693-B736-BEDB3021DF05}"/>
                </a:ext>
              </a:extLst>
            </p:cNvPr>
            <p:cNvSpPr/>
            <p:nvPr/>
          </p:nvSpPr>
          <p:spPr>
            <a:xfrm>
              <a:off x="6569765" y="2514599"/>
              <a:ext cx="2743200" cy="222636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Optional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1D57F8-6FA0-661E-0588-F2DAB174048C}"/>
                </a:ext>
              </a:extLst>
            </p:cNvPr>
            <p:cNvSpPr/>
            <p:nvPr/>
          </p:nvSpPr>
          <p:spPr>
            <a:xfrm>
              <a:off x="7070034" y="3024808"/>
              <a:ext cx="1745974" cy="12092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customer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02B750-1325-351D-A8C7-A9724569F3F5}"/>
              </a:ext>
            </a:extLst>
          </p:cNvPr>
          <p:cNvSpPr txBox="1"/>
          <p:nvPr/>
        </p:nvSpPr>
        <p:spPr>
          <a:xfrm>
            <a:off x="838200" y="3986138"/>
            <a:ext cx="323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Optional.ofNullable</a:t>
            </a:r>
            <a:r>
              <a:rPr lang="en-US" dirty="0"/>
              <a:t>(customer)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BF558-5D82-6CAD-6D1C-D06E5BC43342}"/>
              </a:ext>
            </a:extLst>
          </p:cNvPr>
          <p:cNvSpPr/>
          <p:nvPr/>
        </p:nvSpPr>
        <p:spPr>
          <a:xfrm>
            <a:off x="6284844" y="2387736"/>
            <a:ext cx="2524540" cy="17562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Optional (EMPTY)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620FC1-6110-4026-BD43-085761B4138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073647" y="3265866"/>
            <a:ext cx="2211197" cy="904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04F721-571B-E595-6884-776CF703609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073647" y="4170804"/>
            <a:ext cx="2211197" cy="1052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F2647A-4BCE-E74A-0208-FEB2B8CAF8DF}"/>
              </a:ext>
            </a:extLst>
          </p:cNvPr>
          <p:cNvSpPr txBox="1"/>
          <p:nvPr/>
        </p:nvSpPr>
        <p:spPr>
          <a:xfrm>
            <a:off x="4441295" y="4620508"/>
            <a:ext cx="64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new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39471C-5F0D-B22E-568B-5F77F0E9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Optional4J’s Premise #3 Cont.</a:t>
            </a:r>
          </a:p>
        </p:txBody>
      </p:sp>
    </p:spTree>
    <p:extLst>
      <p:ext uri="{BB962C8B-B14F-4D97-AF65-F5344CB8AC3E}">
        <p14:creationId xmlns:p14="http://schemas.microsoft.com/office/powerpoint/2010/main" val="158581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7F95-FFCA-2634-25CF-86ED8C51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Kotlin Type System</a:t>
            </a:r>
          </a:p>
        </p:txBody>
      </p:sp>
      <p:pic>
        <p:nvPicPr>
          <p:cNvPr id="5" name="Content Placeholder 4" descr="Diagram, shape, arrow&#10;&#10;Description automatically generated">
            <a:extLst>
              <a:ext uri="{FF2B5EF4-FFF2-40B4-BE49-F238E27FC236}">
                <a16:creationId xmlns:a16="http://schemas.microsoft.com/office/drawing/2014/main" id="{09CC5EE8-4092-A119-34FF-1C8F3BE6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113" y="2701245"/>
            <a:ext cx="7228464" cy="32308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E4660-6106-AF9A-B3AE-365CFE864C15}"/>
              </a:ext>
            </a:extLst>
          </p:cNvPr>
          <p:cNvSpPr txBox="1"/>
          <p:nvPr/>
        </p:nvSpPr>
        <p:spPr>
          <a:xfrm>
            <a:off x="959556" y="6152444"/>
            <a:ext cx="869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https://blog.kotlin-academy.com/the-beauty-of-kotlin-typing-system-7a2804fe6cf0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6AB23E-3884-16B3-B0AB-2AED0473AFE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Nominal Subtyping</a:t>
            </a:r>
          </a:p>
          <a:p>
            <a:r>
              <a:rPr lang="en-US" dirty="0"/>
              <a:t>Bounded Parametric Polymorphism</a:t>
            </a:r>
          </a:p>
        </p:txBody>
      </p:sp>
    </p:spTree>
    <p:extLst>
      <p:ext uri="{BB962C8B-B14F-4D97-AF65-F5344CB8AC3E}">
        <p14:creationId xmlns:p14="http://schemas.microsoft.com/office/powerpoint/2010/main" val="196593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1F888ECA-903E-E1F3-45DB-1D6D49E09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6"/>
          <a:stretch/>
        </p:blipFill>
        <p:spPr>
          <a:xfrm>
            <a:off x="1186297" y="570662"/>
            <a:ext cx="3856251" cy="2006600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82AFA6E-F02D-739A-53D9-8573E433BD40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2103613" y="2363747"/>
            <a:ext cx="4188782" cy="2835627"/>
          </a:xfrm>
          <a:prstGeom prst="bentConnector2">
            <a:avLst/>
          </a:prstGeom>
          <a:ln w="254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CEABD16-1CF0-4D67-7599-9BA1B1372B8B}"/>
              </a:ext>
            </a:extLst>
          </p:cNvPr>
          <p:cNvCxnSpPr>
            <a:stCxn id="9" idx="1"/>
            <a:endCxn id="22" idx="2"/>
          </p:cNvCxnSpPr>
          <p:nvPr/>
        </p:nvCxnSpPr>
        <p:spPr>
          <a:xfrm rot="10800000">
            <a:off x="4090941" y="2363746"/>
            <a:ext cx="2201454" cy="878130"/>
          </a:xfrm>
          <a:prstGeom prst="bentConnector2">
            <a:avLst/>
          </a:prstGeom>
          <a:ln w="254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81D57F8-6FA0-661E-0588-F2DAB174048C}"/>
              </a:ext>
            </a:extLst>
          </p:cNvPr>
          <p:cNvSpPr/>
          <p:nvPr/>
        </p:nvSpPr>
        <p:spPr>
          <a:xfrm>
            <a:off x="6307827" y="4356494"/>
            <a:ext cx="2509108" cy="1756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2B750-1325-351D-A8C7-A9724569F3F5}"/>
              </a:ext>
            </a:extLst>
          </p:cNvPr>
          <p:cNvSpPr txBox="1"/>
          <p:nvPr/>
        </p:nvSpPr>
        <p:spPr>
          <a:xfrm>
            <a:off x="845751" y="3962148"/>
            <a:ext cx="323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Optional.ofNullable</a:t>
            </a:r>
            <a:r>
              <a:rPr lang="en-US" dirty="0"/>
              <a:t>(customer)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BF558-5D82-6CAD-6D1C-D06E5BC43342}"/>
              </a:ext>
            </a:extLst>
          </p:cNvPr>
          <p:cNvSpPr/>
          <p:nvPr/>
        </p:nvSpPr>
        <p:spPr>
          <a:xfrm>
            <a:off x="6292395" y="2363746"/>
            <a:ext cx="2524540" cy="17562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NULL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620FC1-6110-4026-BD43-085761B4138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081198" y="3241876"/>
            <a:ext cx="2211197" cy="904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04F721-571B-E595-6884-776CF703609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81198" y="4146814"/>
            <a:ext cx="2211197" cy="1052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F2647A-4BCE-E74A-0208-FEB2B8CAF8DF}"/>
              </a:ext>
            </a:extLst>
          </p:cNvPr>
          <p:cNvSpPr txBox="1"/>
          <p:nvPr/>
        </p:nvSpPr>
        <p:spPr>
          <a:xfrm>
            <a:off x="4448846" y="4596518"/>
            <a:ext cx="64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0C13D-3A8C-EE3C-E8F3-9DF5265AD5D5}"/>
              </a:ext>
            </a:extLst>
          </p:cNvPr>
          <p:cNvSpPr txBox="1"/>
          <p:nvPr/>
        </p:nvSpPr>
        <p:spPr>
          <a:xfrm>
            <a:off x="4448846" y="4331480"/>
            <a:ext cx="64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8892D-E036-5FDC-CEA5-0357B8B3D949}"/>
              </a:ext>
            </a:extLst>
          </p:cNvPr>
          <p:cNvSpPr txBox="1"/>
          <p:nvPr/>
        </p:nvSpPr>
        <p:spPr>
          <a:xfrm>
            <a:off x="5366951" y="997144"/>
            <a:ext cx="641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Change “has a” relationship</a:t>
            </a:r>
            <a:r>
              <a:rPr lang="en-US" sz="2400" b="1" dirty="0">
                <a:sym typeface="Wingdings" pitchFamily="2" charset="2"/>
              </a:rPr>
              <a:t> to “is a” relationship</a:t>
            </a:r>
            <a:endParaRPr lang="en-US" sz="2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63E48E-4C1B-845C-8026-820332E7B52C}"/>
              </a:ext>
            </a:extLst>
          </p:cNvPr>
          <p:cNvSpPr/>
          <p:nvPr/>
        </p:nvSpPr>
        <p:spPr>
          <a:xfrm>
            <a:off x="3203481" y="1573962"/>
            <a:ext cx="1774920" cy="789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93BCE5-9300-0AA0-88D7-1A76DCD1CBFE}"/>
              </a:ext>
            </a:extLst>
          </p:cNvPr>
          <p:cNvSpPr/>
          <p:nvPr/>
        </p:nvSpPr>
        <p:spPr>
          <a:xfrm>
            <a:off x="1152006" y="1573962"/>
            <a:ext cx="1903213" cy="789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334B4D-2450-96E3-E3A8-6DB4C6110AF7}"/>
              </a:ext>
            </a:extLst>
          </p:cNvPr>
          <p:cNvSpPr/>
          <p:nvPr/>
        </p:nvSpPr>
        <p:spPr>
          <a:xfrm>
            <a:off x="3984933" y="2308311"/>
            <a:ext cx="202454" cy="235465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AAE4AD-1924-AF02-4C47-0E35D0F17E7C}"/>
              </a:ext>
            </a:extLst>
          </p:cNvPr>
          <p:cNvSpPr/>
          <p:nvPr/>
        </p:nvSpPr>
        <p:spPr>
          <a:xfrm>
            <a:off x="1996656" y="2260330"/>
            <a:ext cx="202454" cy="235465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D2E9E-6A9A-4C7E-8C45-95EBE6C0EE4B}"/>
              </a:ext>
            </a:extLst>
          </p:cNvPr>
          <p:cNvSpPr txBox="1"/>
          <p:nvPr/>
        </p:nvSpPr>
        <p:spPr>
          <a:xfrm>
            <a:off x="9772657" y="3220975"/>
            <a:ext cx="15795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Serializability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F366EE-156F-9919-FE5D-EA10D6E496E7}"/>
              </a:ext>
            </a:extLst>
          </p:cNvPr>
          <p:cNvSpPr txBox="1"/>
          <p:nvPr/>
        </p:nvSpPr>
        <p:spPr>
          <a:xfrm>
            <a:off x="9772657" y="3625498"/>
            <a:ext cx="10545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Identity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D5FF40-7A20-DB6B-8309-467000799820}"/>
              </a:ext>
            </a:extLst>
          </p:cNvPr>
          <p:cNvSpPr txBox="1"/>
          <p:nvPr/>
        </p:nvSpPr>
        <p:spPr>
          <a:xfrm>
            <a:off x="9772657" y="4023833"/>
            <a:ext cx="10789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Equality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B9DF0-0F7F-9CFD-5F28-F70B41DFA0CB}"/>
              </a:ext>
            </a:extLst>
          </p:cNvPr>
          <p:cNvSpPr txBox="1"/>
          <p:nvPr/>
        </p:nvSpPr>
        <p:spPr>
          <a:xfrm>
            <a:off x="9772657" y="4453558"/>
            <a:ext cx="11448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Usability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2E31D-0D7B-73E3-B8A1-C42CB1C84F0A}"/>
              </a:ext>
            </a:extLst>
          </p:cNvPr>
          <p:cNvSpPr txBox="1"/>
          <p:nvPr/>
        </p:nvSpPr>
        <p:spPr>
          <a:xfrm>
            <a:off x="9772657" y="2824690"/>
            <a:ext cx="15368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Performance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B2053D-12D7-7B89-4DE3-2D09E663D1DB}"/>
              </a:ext>
            </a:extLst>
          </p:cNvPr>
          <p:cNvSpPr txBox="1"/>
          <p:nvPr/>
        </p:nvSpPr>
        <p:spPr>
          <a:xfrm>
            <a:off x="9455605" y="2337887"/>
            <a:ext cx="107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Solves: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EADAD3-883A-05DD-44D9-ECEB4489FFA3}"/>
              </a:ext>
            </a:extLst>
          </p:cNvPr>
          <p:cNvSpPr txBox="1"/>
          <p:nvPr/>
        </p:nvSpPr>
        <p:spPr>
          <a:xfrm>
            <a:off x="9757225" y="4822890"/>
            <a:ext cx="14706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 Extensibility</a:t>
            </a:r>
          </a:p>
        </p:txBody>
      </p:sp>
    </p:spTree>
    <p:extLst>
      <p:ext uri="{BB962C8B-B14F-4D97-AF65-F5344CB8AC3E}">
        <p14:creationId xmlns:p14="http://schemas.microsoft.com/office/powerpoint/2010/main" val="2955272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B9B4-612A-D288-5BD2-C1FB7722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Optional4J - </a:t>
            </a:r>
            <a:r>
              <a:rPr lang="en-US" dirty="0" err="1"/>
              <a:t>ofNullable</a:t>
            </a:r>
            <a:endParaRPr lang="en-US" dirty="0"/>
          </a:p>
        </p:txBody>
      </p:sp>
      <p:pic>
        <p:nvPicPr>
          <p:cNvPr id="14" name="Content Placeholder 13" descr="Text&#10;&#10;Description automatically generated with low confidence">
            <a:extLst>
              <a:ext uri="{FF2B5EF4-FFF2-40B4-BE49-F238E27FC236}">
                <a16:creationId xmlns:a16="http://schemas.microsoft.com/office/drawing/2014/main" id="{1C9B7D2D-35EE-BC1B-3A1E-D94B3E832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3089802"/>
            <a:ext cx="8542867" cy="1414125"/>
          </a:xfrm>
        </p:spPr>
      </p:pic>
    </p:spTree>
    <p:extLst>
      <p:ext uri="{BB962C8B-B14F-4D97-AF65-F5344CB8AC3E}">
        <p14:creationId xmlns:p14="http://schemas.microsoft.com/office/powerpoint/2010/main" val="198113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3F1ADA-1041-824C-5151-EB48EE9DB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1"/>
          <a:stretch/>
        </p:blipFill>
        <p:spPr>
          <a:xfrm>
            <a:off x="3396019" y="2061632"/>
            <a:ext cx="5544781" cy="34078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E48332-FCF9-D40E-F9EE-24BBF359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Optional4j Object Model</a:t>
            </a:r>
          </a:p>
        </p:txBody>
      </p:sp>
    </p:spTree>
    <p:extLst>
      <p:ext uri="{BB962C8B-B14F-4D97-AF65-F5344CB8AC3E}">
        <p14:creationId xmlns:p14="http://schemas.microsoft.com/office/powerpoint/2010/main" val="397875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6AD4-5953-66CE-A0AB-A494637D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automate?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2BA41F-CBA8-C40E-18F9-BDB6CC174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" r="56527" b="3807"/>
          <a:stretch/>
        </p:blipFill>
        <p:spPr>
          <a:xfrm>
            <a:off x="467497" y="1690688"/>
            <a:ext cx="3688522" cy="4185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5F7D11-980C-C933-E052-F9C4500E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90" y="2451447"/>
            <a:ext cx="5470180" cy="3755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B707BE-3A21-870E-9FA9-326A087E8A63}"/>
              </a:ext>
            </a:extLst>
          </p:cNvPr>
          <p:cNvCxnSpPr>
            <a:cxnSpLocks/>
          </p:cNvCxnSpPr>
          <p:nvPr/>
        </p:nvCxnSpPr>
        <p:spPr>
          <a:xfrm>
            <a:off x="2496065" y="2199503"/>
            <a:ext cx="3052625" cy="632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05D671-DCF2-1467-B1DE-F9938B9A0487}"/>
              </a:ext>
            </a:extLst>
          </p:cNvPr>
          <p:cNvSpPr txBox="1"/>
          <p:nvPr/>
        </p:nvSpPr>
        <p:spPr>
          <a:xfrm>
            <a:off x="2775176" y="1887423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Java Spoon</a:t>
            </a:r>
          </a:p>
        </p:txBody>
      </p:sp>
    </p:spTree>
    <p:extLst>
      <p:ext uri="{BB962C8B-B14F-4D97-AF65-F5344CB8AC3E}">
        <p14:creationId xmlns:p14="http://schemas.microsoft.com/office/powerpoint/2010/main" val="27447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3A727A-DAF1-4896-307E-B5201EEC8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10"/>
          <a:stretch/>
        </p:blipFill>
        <p:spPr>
          <a:xfrm>
            <a:off x="484716" y="2604691"/>
            <a:ext cx="5715001" cy="11557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glow rad="127000">
              <a:schemeClr val="accent1">
                <a:lumMod val="50000"/>
              </a:schemeClr>
            </a:glow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56F70-CC1A-34B0-1579-0BA71230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Motivation: NPEs @Domino’s?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4B06EE-E84C-5230-6874-01195C11C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419"/>
          <a:stretch/>
        </p:blipFill>
        <p:spPr>
          <a:xfrm>
            <a:off x="5860774" y="2422111"/>
            <a:ext cx="5715001" cy="15367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glow rad="127000">
              <a:schemeClr val="accent1">
                <a:lumMod val="50000"/>
              </a:schemeClr>
            </a:glow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39C319-5F20-8C16-2DE6-EB6468889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022" b="9195"/>
          <a:stretch/>
        </p:blipFill>
        <p:spPr>
          <a:xfrm>
            <a:off x="484716" y="4019602"/>
            <a:ext cx="5715001" cy="14645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glow rad="127000">
              <a:schemeClr val="accent1">
                <a:lumMod val="50000"/>
              </a:schemeClr>
            </a:glow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1ACCAB-E759-4319-C8BE-1919F6E9D7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566" b="-833"/>
          <a:stretch/>
        </p:blipFill>
        <p:spPr>
          <a:xfrm>
            <a:off x="5462057" y="3959605"/>
            <a:ext cx="6113718" cy="15945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glow rad="127000">
              <a:schemeClr val="accent1">
                <a:lumMod val="50000"/>
              </a:schemeClr>
            </a:glow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D01036-3049-D53B-DC92-475A3BBE9E8C}"/>
              </a:ext>
            </a:extLst>
          </p:cNvPr>
          <p:cNvSpPr/>
          <p:nvPr/>
        </p:nvSpPr>
        <p:spPr>
          <a:xfrm>
            <a:off x="616225" y="3190461"/>
            <a:ext cx="1212575" cy="3279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B88B7-99A8-2C7F-D833-814AD4064871}"/>
              </a:ext>
            </a:extLst>
          </p:cNvPr>
          <p:cNvSpPr/>
          <p:nvPr/>
        </p:nvSpPr>
        <p:spPr>
          <a:xfrm>
            <a:off x="6022838" y="3006587"/>
            <a:ext cx="1429210" cy="3279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485750-9953-B629-9BC4-4239E67BABBC}"/>
              </a:ext>
            </a:extLst>
          </p:cNvPr>
          <p:cNvSpPr/>
          <p:nvPr/>
        </p:nvSpPr>
        <p:spPr>
          <a:xfrm>
            <a:off x="607024" y="4602611"/>
            <a:ext cx="1588236" cy="3279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5E7DD-2D73-C890-2DE0-50D408A1A277}"/>
              </a:ext>
            </a:extLst>
          </p:cNvPr>
          <p:cNvSpPr/>
          <p:nvPr/>
        </p:nvSpPr>
        <p:spPr>
          <a:xfrm>
            <a:off x="5606957" y="4602059"/>
            <a:ext cx="1698303" cy="3279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3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F933-9A7C-F940-AB7E-20526D6E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Optional4j Extended Object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734C3-D483-1548-91C9-44A174AE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833" y="1825625"/>
            <a:ext cx="7794334" cy="4351338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955F4C-5CD8-AB4E-3351-A37F8CAE7185}"/>
              </a:ext>
            </a:extLst>
          </p:cNvPr>
          <p:cNvGrpSpPr/>
          <p:nvPr/>
        </p:nvGrpSpPr>
        <p:grpSpPr>
          <a:xfrm>
            <a:off x="7722973" y="3059668"/>
            <a:ext cx="3870581" cy="369332"/>
            <a:chOff x="7722973" y="3059668"/>
            <a:chExt cx="3870581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B42875-665D-73A6-618C-C58045DC7998}"/>
                </a:ext>
              </a:extLst>
            </p:cNvPr>
            <p:cNvSpPr txBox="1"/>
            <p:nvPr/>
          </p:nvSpPr>
          <p:spPr>
            <a:xfrm>
              <a:off x="10194325" y="3059668"/>
              <a:ext cx="13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Component?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AEC2847-347F-D70C-60D2-557D4225F32D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7722973" y="3244334"/>
              <a:ext cx="247135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2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183B-BF7E-5626-90FB-005C047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NullObject</a:t>
            </a:r>
            <a:r>
              <a:rPr lang="en-US" dirty="0"/>
              <a:t> - Extensibility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ED5495-9C9E-A747-5179-37C3BCF2A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38948"/>
            <a:ext cx="9199803" cy="22522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7B8AA1-A87A-0F90-BCD0-0C9EA2D4651E}"/>
              </a:ext>
            </a:extLst>
          </p:cNvPr>
          <p:cNvSpPr/>
          <p:nvPr/>
        </p:nvSpPr>
        <p:spPr>
          <a:xfrm>
            <a:off x="4833461" y="3800394"/>
            <a:ext cx="2160463" cy="4619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60FA79-010E-EE90-97AA-0A88292E5A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DoNothing</a:t>
            </a:r>
            <a:r>
              <a:rPr lang="en-US" dirty="0"/>
              <a:t> Collaborator</a:t>
            </a:r>
          </a:p>
        </p:txBody>
      </p:sp>
    </p:spTree>
    <p:extLst>
      <p:ext uri="{BB962C8B-B14F-4D97-AF65-F5344CB8AC3E}">
        <p14:creationId xmlns:p14="http://schemas.microsoft.com/office/powerpoint/2010/main" val="26613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FA64-4518-6328-8D5D-E3A3BFCC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n-US" b="1" dirty="0"/>
              <a:t>-safe Method Invocation</a:t>
            </a:r>
          </a:p>
        </p:txBody>
      </p:sp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F3B956A-5CF7-5164-EC1C-9147E5D1E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/>
          <a:stretch/>
        </p:blipFill>
        <p:spPr>
          <a:xfrm>
            <a:off x="3822930" y="2202223"/>
            <a:ext cx="3677621" cy="2453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CE666-E33C-4F1E-43F5-4FE86118E3EF}"/>
              </a:ext>
            </a:extLst>
          </p:cNvPr>
          <p:cNvSpPr txBox="1"/>
          <p:nvPr/>
        </p:nvSpPr>
        <p:spPr>
          <a:xfrm>
            <a:off x="3689341" y="5167311"/>
            <a:ext cx="456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Reminds you of the safe-navigation operator ?.</a:t>
            </a:r>
          </a:p>
        </p:txBody>
      </p:sp>
    </p:spTree>
    <p:extLst>
      <p:ext uri="{BB962C8B-B14F-4D97-AF65-F5344CB8AC3E}">
        <p14:creationId xmlns:p14="http://schemas.microsoft.com/office/powerpoint/2010/main" val="2082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8190-CE57-38A5-F67E-AD2DF14E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Optional4J Applicability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35EA9-1176-A762-0978-B05243C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Classes:</a:t>
            </a:r>
          </a:p>
          <a:p>
            <a:pPr lvl="1"/>
            <a:r>
              <a:rPr lang="en-US" dirty="0"/>
              <a:t>Optimized Optional Types.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 returns:</a:t>
            </a:r>
          </a:p>
          <a:p>
            <a:pPr lvl="1"/>
            <a:r>
              <a:rPr lang="en-US" dirty="0"/>
              <a:t>Method Optionalization.</a:t>
            </a:r>
          </a:p>
          <a:p>
            <a:pPr lvl="1"/>
            <a:r>
              <a:rPr lang="en-US" dirty="0"/>
              <a:t>Compiler-level null safety.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 Parameters:</a:t>
            </a:r>
          </a:p>
          <a:p>
            <a:pPr lvl="1"/>
            <a:r>
              <a:rPr lang="en-US" dirty="0"/>
              <a:t>Null Object Pattern.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Local variables:</a:t>
            </a:r>
          </a:p>
          <a:p>
            <a:pPr lvl="1"/>
            <a:r>
              <a:rPr lang="en-US" dirty="0"/>
              <a:t>Safe-call null operator.</a:t>
            </a:r>
          </a:p>
        </p:txBody>
      </p:sp>
    </p:spTree>
    <p:extLst>
      <p:ext uri="{BB962C8B-B14F-4D97-AF65-F5344CB8AC3E}">
        <p14:creationId xmlns:p14="http://schemas.microsoft.com/office/powerpoint/2010/main" val="114750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E0A4-07DB-9740-0A15-DF1788D8D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Optional4J Evaluation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0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9ABC-E38F-5F19-0B1A-6437B3EE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Access (JMH).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80F17394-EB63-8067-CFD9-B9F9982B4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60871"/>
            <a:ext cx="5020774" cy="43513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11B08F9-EBB5-9BEC-79A5-48AA9B4A3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93"/>
          <a:stretch/>
        </p:blipFill>
        <p:spPr>
          <a:xfrm>
            <a:off x="695187" y="2545248"/>
            <a:ext cx="5471900" cy="74322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32166E5-0A42-2EA2-BC29-0EAF00866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55"/>
          <a:stretch/>
        </p:blipFill>
        <p:spPr>
          <a:xfrm>
            <a:off x="695187" y="4513519"/>
            <a:ext cx="5471900" cy="1208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5EEFE7-6C73-8D2A-41BB-6CC182E7A782}"/>
              </a:ext>
            </a:extLst>
          </p:cNvPr>
          <p:cNvSpPr txBox="1"/>
          <p:nvPr/>
        </p:nvSpPr>
        <p:spPr>
          <a:xfrm>
            <a:off x="586408" y="2037320"/>
            <a:ext cx="276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Chained Access Height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9FD43-CE45-67C3-3209-8E45F717A45D}"/>
              </a:ext>
            </a:extLst>
          </p:cNvPr>
          <p:cNvSpPr txBox="1"/>
          <p:nvPr/>
        </p:nvSpPr>
        <p:spPr>
          <a:xfrm>
            <a:off x="695187" y="4012716"/>
            <a:ext cx="276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 Chained Access Height = 4</a:t>
            </a:r>
          </a:p>
        </p:txBody>
      </p:sp>
    </p:spTree>
    <p:extLst>
      <p:ext uri="{BB962C8B-B14F-4D97-AF65-F5344CB8AC3E}">
        <p14:creationId xmlns:p14="http://schemas.microsoft.com/office/powerpoint/2010/main" val="3680439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0D0C-A1DE-2EB9-0C52-9FCBD7BF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 (JMH).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0C6EBDA-74FC-C111-34A1-B462311E5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947" y="1944158"/>
            <a:ext cx="4894105" cy="4351338"/>
          </a:xfrm>
        </p:spPr>
      </p:pic>
    </p:spTree>
    <p:extLst>
      <p:ext uri="{BB962C8B-B14F-4D97-AF65-F5344CB8AC3E}">
        <p14:creationId xmlns:p14="http://schemas.microsoft.com/office/powerpoint/2010/main" val="663383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FCD5-E648-9596-2A52-54C53CE1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Mapper Benchmark (JMH).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B347443-EB16-386D-54F8-A0D19E07D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35" y="1825625"/>
            <a:ext cx="8714729" cy="4351338"/>
          </a:xfrm>
        </p:spPr>
      </p:pic>
    </p:spTree>
    <p:extLst>
      <p:ext uri="{BB962C8B-B14F-4D97-AF65-F5344CB8AC3E}">
        <p14:creationId xmlns:p14="http://schemas.microsoft.com/office/powerpoint/2010/main" val="701397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89AB-B671-6F47-BC37-36F15F79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Questions?!</a:t>
            </a:r>
          </a:p>
        </p:txBody>
      </p:sp>
      <p:pic>
        <p:nvPicPr>
          <p:cNvPr id="5" name="Content Placeholder 4" descr="Questions">
            <a:extLst>
              <a:ext uri="{FF2B5EF4-FFF2-40B4-BE49-F238E27FC236}">
                <a16:creationId xmlns:a16="http://schemas.microsoft.com/office/drawing/2014/main" id="{E00F6E9D-932E-964C-A7EB-DB59A0FA1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0443" y="1690688"/>
            <a:ext cx="4531113" cy="4531113"/>
          </a:xfrm>
        </p:spPr>
      </p:pic>
    </p:spTree>
    <p:extLst>
      <p:ext uri="{BB962C8B-B14F-4D97-AF65-F5344CB8AC3E}">
        <p14:creationId xmlns:p14="http://schemas.microsoft.com/office/powerpoint/2010/main" val="105515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92E-6F2E-5340-98B7-8FDBFA87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null</a:t>
            </a:r>
            <a:r>
              <a:rPr lang="en-US" dirty="0"/>
              <a:t>-safety of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C638-C1E5-704D-8866-7CF93BAF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F405E-E5F7-7C45-A81E-8C4390E3CE3E}"/>
              </a:ext>
            </a:extLst>
          </p:cNvPr>
          <p:cNvGraphicFramePr>
            <a:graphicFrameLocks/>
          </p:cNvGraphicFramePr>
          <p:nvPr/>
        </p:nvGraphicFramePr>
        <p:xfrm>
          <a:off x="1497330" y="2904014"/>
          <a:ext cx="919734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846">
                  <a:extLst>
                    <a:ext uri="{9D8B030D-6E8A-4147-A177-3AD203B41FA5}">
                      <a16:colId xmlns:a16="http://schemas.microsoft.com/office/drawing/2014/main" val="2279035838"/>
                    </a:ext>
                  </a:extLst>
                </a:gridCol>
                <a:gridCol w="1434846">
                  <a:extLst>
                    <a:ext uri="{9D8B030D-6E8A-4147-A177-3AD203B41FA5}">
                      <a16:colId xmlns:a16="http://schemas.microsoft.com/office/drawing/2014/main" val="3375406151"/>
                    </a:ext>
                  </a:extLst>
                </a:gridCol>
                <a:gridCol w="1434846">
                  <a:extLst>
                    <a:ext uri="{9D8B030D-6E8A-4147-A177-3AD203B41FA5}">
                      <a16:colId xmlns:a16="http://schemas.microsoft.com/office/drawing/2014/main" val="3547954087"/>
                    </a:ext>
                  </a:extLst>
                </a:gridCol>
                <a:gridCol w="1429512">
                  <a:extLst>
                    <a:ext uri="{9D8B030D-6E8A-4147-A177-3AD203B41FA5}">
                      <a16:colId xmlns:a16="http://schemas.microsoft.com/office/drawing/2014/main" val="3718647060"/>
                    </a:ext>
                  </a:extLst>
                </a:gridCol>
                <a:gridCol w="3463290">
                  <a:extLst>
                    <a:ext uri="{9D8B030D-6E8A-4147-A177-3AD203B41FA5}">
                      <a16:colId xmlns:a16="http://schemas.microsoft.com/office/drawing/2014/main" val="4086306023"/>
                    </a:ext>
                  </a:extLst>
                </a:gridCol>
              </a:tblGrid>
              <a:tr h="358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Language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Nullable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NonNull</a:t>
                      </a:r>
                      <a:endParaRPr 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Comment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63809"/>
                  </a:ext>
                </a:extLst>
              </a:tr>
              <a:tr h="358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Kotlin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NonNull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Part of type System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6055"/>
                  </a:ext>
                </a:extLst>
              </a:tr>
              <a:tr h="358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Swift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NonNull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Syntactic Sugar Optional&lt;String&gt;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280935"/>
                  </a:ext>
                </a:extLst>
              </a:tr>
              <a:tr h="358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C#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Nullable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Warnings using NRTs in C# 8.0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74056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Spec#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Nullable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Backwards Compatible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13300"/>
                  </a:ext>
                </a:extLst>
              </a:tr>
              <a:tr h="3582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Java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String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Nullable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Only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NonNull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type are primitives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7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05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004F-1B0B-3048-B834-15115C85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Cont. NPEs elsewhere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6BCB1-7355-D64A-9389-125A53239B8F}"/>
              </a:ext>
            </a:extLst>
          </p:cNvPr>
          <p:cNvGrpSpPr/>
          <p:nvPr/>
        </p:nvGrpSpPr>
        <p:grpSpPr>
          <a:xfrm>
            <a:off x="1951225" y="2030025"/>
            <a:ext cx="2828018" cy="1552383"/>
            <a:chOff x="1753643" y="2030025"/>
            <a:chExt cx="2828018" cy="15523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66082B-75A5-4248-8B3D-AA6F44B4B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01"/>
            <a:stretch/>
          </p:blipFill>
          <p:spPr>
            <a:xfrm>
              <a:off x="2381410" y="2030025"/>
              <a:ext cx="1369242" cy="10857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2444B3-F7F2-A44F-AD43-F9422051F95C}"/>
                </a:ext>
              </a:extLst>
            </p:cNvPr>
            <p:cNvSpPr txBox="1"/>
            <p:nvPr/>
          </p:nvSpPr>
          <p:spPr>
            <a:xfrm>
              <a:off x="1753643" y="3213076"/>
              <a:ext cx="2828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5% of all Android App errors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EDE242-D465-A64A-BB2A-764CB74A284A}"/>
              </a:ext>
            </a:extLst>
          </p:cNvPr>
          <p:cNvGrpSpPr/>
          <p:nvPr/>
        </p:nvGrpSpPr>
        <p:grpSpPr>
          <a:xfrm>
            <a:off x="7210026" y="2030025"/>
            <a:ext cx="2343911" cy="1552383"/>
            <a:chOff x="7464722" y="2030025"/>
            <a:chExt cx="2343911" cy="15523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4D68CF-6166-5C4B-A86A-42AB6AFFE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02" t="26539" r="18274" b="28563"/>
            <a:stretch/>
          </p:blipFill>
          <p:spPr>
            <a:xfrm>
              <a:off x="7562828" y="2030025"/>
              <a:ext cx="2147701" cy="1174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321A4-DEBC-104C-8582-89FC97EDA4FA}"/>
                </a:ext>
              </a:extLst>
            </p:cNvPr>
            <p:cNvSpPr txBox="1"/>
            <p:nvPr/>
          </p:nvSpPr>
          <p:spPr>
            <a:xfrm>
              <a:off x="7464722" y="3213076"/>
              <a:ext cx="2343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41.7% of memory bugs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2CD680-0179-F946-A741-977FC9F13C10}"/>
              </a:ext>
            </a:extLst>
          </p:cNvPr>
          <p:cNvGrpSpPr/>
          <p:nvPr/>
        </p:nvGrpSpPr>
        <p:grpSpPr>
          <a:xfrm>
            <a:off x="2193279" y="4468237"/>
            <a:ext cx="2343911" cy="1516372"/>
            <a:chOff x="1800786" y="4566488"/>
            <a:chExt cx="2343911" cy="15163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7490B5-A85F-234E-A618-E898BE58D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452" t="2767" r="24274" b="3424"/>
            <a:stretch/>
          </p:blipFill>
          <p:spPr>
            <a:xfrm>
              <a:off x="2359108" y="4566488"/>
              <a:ext cx="1125878" cy="11365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80F2DA-6C67-CA45-A5FE-39A087E1C4F9}"/>
                </a:ext>
              </a:extLst>
            </p:cNvPr>
            <p:cNvSpPr txBox="1"/>
            <p:nvPr/>
          </p:nvSpPr>
          <p:spPr>
            <a:xfrm>
              <a:off x="1800786" y="5713528"/>
              <a:ext cx="2343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37.2% of memory bugs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5DE45F-1FD7-C042-83B5-4C9FDC974EEB}"/>
              </a:ext>
            </a:extLst>
          </p:cNvPr>
          <p:cNvGrpSpPr/>
          <p:nvPr/>
        </p:nvGrpSpPr>
        <p:grpSpPr>
          <a:xfrm>
            <a:off x="5972476" y="4710154"/>
            <a:ext cx="4819012" cy="1274455"/>
            <a:chOff x="6406230" y="4808405"/>
            <a:chExt cx="4819012" cy="12744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9C7F7E-22C6-1B41-BC0E-EB423E5C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161" b="33745"/>
            <a:stretch/>
          </p:blipFill>
          <p:spPr>
            <a:xfrm>
              <a:off x="6661103" y="4808405"/>
              <a:ext cx="4086228" cy="8945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4BCFDD-545B-E54E-B003-C9A12F1B0202}"/>
                </a:ext>
              </a:extLst>
            </p:cNvPr>
            <p:cNvSpPr txBox="1"/>
            <p:nvPr/>
          </p:nvSpPr>
          <p:spPr>
            <a:xfrm>
              <a:off x="6406230" y="5713528"/>
              <a:ext cx="481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342 and 308 security vulnerabilities, 2020 &amp;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0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CC7EC-AE65-E049-AA95-DBB62892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Origin of </a:t>
            </a:r>
            <a:r>
              <a:rPr lang="en-US" sz="5400" b="1" dirty="0">
                <a:solidFill>
                  <a:schemeClr val="accent1"/>
                </a:solidFill>
              </a:rPr>
              <a:t>null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DE345-D554-8945-87A5-E37CCBF3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“I call it my billion-dollar mistake. It was the invention of </a:t>
            </a:r>
            <a:r>
              <a:rPr lang="en-US" sz="2200" b="1" dirty="0">
                <a:solidFill>
                  <a:schemeClr val="accent1"/>
                </a:solidFill>
              </a:rPr>
              <a:t>null</a:t>
            </a:r>
            <a:r>
              <a:rPr lang="en-US" sz="2200" dirty="0"/>
              <a:t> in 1965”. 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Tony Hoare.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9C8216-5ABC-6F49-8BCF-6F05C2FCC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232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4CE5-EFE5-364E-A3E8-11BBDB8D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Impact of </a:t>
            </a:r>
            <a:r>
              <a:rPr lang="en-US" b="1" dirty="0">
                <a:solidFill>
                  <a:schemeClr val="accent1"/>
                </a:solidFill>
              </a:rPr>
              <a:t>null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8D53E9-D6FF-9692-09A8-91271D996179}"/>
              </a:ext>
            </a:extLst>
          </p:cNvPr>
          <p:cNvGrpSpPr/>
          <p:nvPr/>
        </p:nvGrpSpPr>
        <p:grpSpPr>
          <a:xfrm>
            <a:off x="799254" y="1864003"/>
            <a:ext cx="3520790" cy="1842713"/>
            <a:chOff x="799254" y="1864003"/>
            <a:chExt cx="3520790" cy="18427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F047A2-9A06-D54D-9A1E-C8B30BBF8B1A}"/>
                </a:ext>
              </a:extLst>
            </p:cNvPr>
            <p:cNvGrpSpPr/>
            <p:nvPr/>
          </p:nvGrpSpPr>
          <p:grpSpPr>
            <a:xfrm>
              <a:off x="799254" y="1864003"/>
              <a:ext cx="1461741" cy="1842713"/>
              <a:chOff x="2504373" y="1845528"/>
              <a:chExt cx="1461741" cy="1842713"/>
            </a:xfrm>
            <a:solidFill>
              <a:schemeClr val="accent6"/>
            </a:solidFill>
          </p:grpSpPr>
          <p:pic>
            <p:nvPicPr>
              <p:cNvPr id="11" name="Graphic 10" descr="Smart Phone">
                <a:extLst>
                  <a:ext uri="{FF2B5EF4-FFF2-40B4-BE49-F238E27FC236}">
                    <a16:creationId xmlns:a16="http://schemas.microsoft.com/office/drawing/2014/main" id="{57C19634-592B-EC4B-A0E4-8CD4E0FCD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04373" y="1845528"/>
                <a:ext cx="1461741" cy="146174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750870-8B15-B64D-B94E-4EDD9591175C}"/>
                  </a:ext>
                </a:extLst>
              </p:cNvPr>
              <p:cNvSpPr txBox="1"/>
              <p:nvPr/>
            </p:nvSpPr>
            <p:spPr>
              <a:xfrm>
                <a:off x="2560128" y="3318909"/>
                <a:ext cx="1364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Mobile Apps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B700E7-9849-FB4D-B5E6-FC960759AAE0}"/>
                </a:ext>
              </a:extLst>
            </p:cNvPr>
            <p:cNvSpPr txBox="1"/>
            <p:nvPr/>
          </p:nvSpPr>
          <p:spPr>
            <a:xfrm>
              <a:off x="2326870" y="2028038"/>
              <a:ext cx="19931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Customer facing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Impact radius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Long fix cycle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C049D-52A5-5537-C5CF-4BD5B8AF9F51}"/>
              </a:ext>
            </a:extLst>
          </p:cNvPr>
          <p:cNvGrpSpPr/>
          <p:nvPr/>
        </p:nvGrpSpPr>
        <p:grpSpPr>
          <a:xfrm>
            <a:off x="6294631" y="1516110"/>
            <a:ext cx="5528619" cy="2190606"/>
            <a:chOff x="6294631" y="1516110"/>
            <a:chExt cx="5528619" cy="219060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7B6BC3-2FA3-2646-8065-D53C30AD6346}"/>
                </a:ext>
              </a:extLst>
            </p:cNvPr>
            <p:cNvGrpSpPr/>
            <p:nvPr/>
          </p:nvGrpSpPr>
          <p:grpSpPr>
            <a:xfrm>
              <a:off x="6294631" y="1516110"/>
              <a:ext cx="2100146" cy="2190606"/>
              <a:chOff x="8357840" y="1690688"/>
              <a:chExt cx="2100146" cy="219060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A6266F0-9093-944A-946E-21ED977C2D9A}"/>
                  </a:ext>
                </a:extLst>
              </p:cNvPr>
              <p:cNvGrpSpPr/>
              <p:nvPr/>
            </p:nvGrpSpPr>
            <p:grpSpPr>
              <a:xfrm>
                <a:off x="8357840" y="1690688"/>
                <a:ext cx="2100146" cy="2100146"/>
                <a:chOff x="4588727" y="4076817"/>
                <a:chExt cx="2100146" cy="2100146"/>
              </a:xfrm>
            </p:grpSpPr>
            <p:pic>
              <p:nvPicPr>
                <p:cNvPr id="13" name="Graphic 12" descr="Dollar">
                  <a:extLst>
                    <a:ext uri="{FF2B5EF4-FFF2-40B4-BE49-F238E27FC236}">
                      <a16:creationId xmlns:a16="http://schemas.microsoft.com/office/drawing/2014/main" id="{D6687178-0D6F-2D46-9848-C2FD5446D1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919" y="4715494"/>
                  <a:ext cx="633761" cy="633761"/>
                </a:xfrm>
                <a:prstGeom prst="rect">
                  <a:avLst/>
                </a:prstGeom>
              </p:spPr>
            </p:pic>
            <p:pic>
              <p:nvPicPr>
                <p:cNvPr id="15" name="Graphic 14" descr="Laptop">
                  <a:extLst>
                    <a:ext uri="{FF2B5EF4-FFF2-40B4-BE49-F238E27FC236}">
                      <a16:creationId xmlns:a16="http://schemas.microsoft.com/office/drawing/2014/main" id="{7C266D36-0466-294A-A241-836815D01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8727" y="4076817"/>
                  <a:ext cx="2100146" cy="2100146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FADC11-E728-8B49-A14A-F2EEF0BC24F4}"/>
                  </a:ext>
                </a:extLst>
              </p:cNvPr>
              <p:cNvSpPr txBox="1"/>
              <p:nvPr/>
            </p:nvSpPr>
            <p:spPr>
              <a:xfrm>
                <a:off x="8603607" y="3511962"/>
                <a:ext cx="1487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Software Cost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A22DE6-956A-3E48-8349-BFEA0435E0BD}"/>
                </a:ext>
              </a:extLst>
            </p:cNvPr>
            <p:cNvSpPr txBox="1"/>
            <p:nvPr/>
          </p:nvSpPr>
          <p:spPr>
            <a:xfrm>
              <a:off x="8339026" y="2381517"/>
              <a:ext cx="3484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return null </a:t>
              </a:r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higher cost factor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B49E58-1177-A9D4-6851-DB5D143E7644}"/>
              </a:ext>
            </a:extLst>
          </p:cNvPr>
          <p:cNvGrpSpPr/>
          <p:nvPr/>
        </p:nvGrpSpPr>
        <p:grpSpPr>
          <a:xfrm>
            <a:off x="568602" y="4284045"/>
            <a:ext cx="4376602" cy="2030368"/>
            <a:chOff x="6220433" y="4358312"/>
            <a:chExt cx="4376602" cy="203036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6773E1-A41F-C443-9389-AF5782C978FE}"/>
                </a:ext>
              </a:extLst>
            </p:cNvPr>
            <p:cNvGrpSpPr/>
            <p:nvPr/>
          </p:nvGrpSpPr>
          <p:grpSpPr>
            <a:xfrm>
              <a:off x="6220433" y="4358312"/>
              <a:ext cx="2118593" cy="2030368"/>
              <a:chOff x="8323589" y="4580685"/>
              <a:chExt cx="2118593" cy="2030368"/>
            </a:xfrm>
            <a:solidFill>
              <a:schemeClr val="accent1"/>
            </a:solidFill>
          </p:grpSpPr>
          <p:pic>
            <p:nvPicPr>
              <p:cNvPr id="9" name="Graphic 8" descr="Bug under magnifying glass">
                <a:extLst>
                  <a:ext uri="{FF2B5EF4-FFF2-40B4-BE49-F238E27FC236}">
                    <a16:creationId xmlns:a16="http://schemas.microsoft.com/office/drawing/2014/main" id="{A5A3005C-F815-304D-99D4-4A40951B1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603607" y="4580685"/>
                <a:ext cx="1728439" cy="172843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854C22-80B7-CD48-8813-F8FF77A23667}"/>
                  </a:ext>
                </a:extLst>
              </p:cNvPr>
              <p:cNvSpPr txBox="1"/>
              <p:nvPr/>
            </p:nvSpPr>
            <p:spPr>
              <a:xfrm>
                <a:off x="8323589" y="6241721"/>
                <a:ext cx="2118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Tracing &amp; Debugging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0BECB7-C558-9342-B993-05762E637089}"/>
                </a:ext>
              </a:extLst>
            </p:cNvPr>
            <p:cNvSpPr txBox="1"/>
            <p:nvPr/>
          </p:nvSpPr>
          <p:spPr>
            <a:xfrm>
              <a:off x="8164318" y="4610427"/>
              <a:ext cx="2432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NPEs lack root cause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JEP-358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A719BC-669E-FD63-F028-01560A5D334D}"/>
              </a:ext>
            </a:extLst>
          </p:cNvPr>
          <p:cNvGrpSpPr/>
          <p:nvPr/>
        </p:nvGrpSpPr>
        <p:grpSpPr>
          <a:xfrm>
            <a:off x="5907417" y="3959379"/>
            <a:ext cx="3973267" cy="2607146"/>
            <a:chOff x="599922" y="3920033"/>
            <a:chExt cx="3973267" cy="260714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3050E4-B9C6-A54E-8226-BB699A25FC2A}"/>
                </a:ext>
              </a:extLst>
            </p:cNvPr>
            <p:cNvGrpSpPr/>
            <p:nvPr/>
          </p:nvGrpSpPr>
          <p:grpSpPr>
            <a:xfrm>
              <a:off x="599922" y="3920033"/>
              <a:ext cx="1956897" cy="2607146"/>
              <a:chOff x="2324704" y="4283115"/>
              <a:chExt cx="1956897" cy="260714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74ADD5-D2D3-254C-BDF5-5F910BBF7B7A}"/>
                  </a:ext>
                </a:extLst>
              </p:cNvPr>
              <p:cNvGrpSpPr/>
              <p:nvPr/>
            </p:nvGrpSpPr>
            <p:grpSpPr>
              <a:xfrm>
                <a:off x="2686512" y="4283115"/>
                <a:ext cx="1595089" cy="1979651"/>
                <a:chOff x="3241287" y="4332249"/>
                <a:chExt cx="1595089" cy="1979651"/>
              </a:xfrm>
            </p:grpSpPr>
            <p:pic>
              <p:nvPicPr>
                <p:cNvPr id="18" name="Graphic 17" descr="Head with gears">
                  <a:extLst>
                    <a:ext uri="{FF2B5EF4-FFF2-40B4-BE49-F238E27FC236}">
                      <a16:creationId xmlns:a16="http://schemas.microsoft.com/office/drawing/2014/main" id="{5C2BADD6-BD47-8543-98AA-884B5ECE4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1287" y="5032298"/>
                  <a:ext cx="1279602" cy="1279602"/>
                </a:xfrm>
                <a:prstGeom prst="rect">
                  <a:avLst/>
                </a:prstGeom>
              </p:spPr>
            </p:pic>
            <p:pic>
              <p:nvPicPr>
                <p:cNvPr id="22" name="Graphic 21" descr="Thought bubble">
                  <a:extLst>
                    <a:ext uri="{FF2B5EF4-FFF2-40B4-BE49-F238E27FC236}">
                      <a16:creationId xmlns:a16="http://schemas.microsoft.com/office/drawing/2014/main" id="{4E2705A5-4894-594C-8E52-7F25960E00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1976" y="4332249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087478-C919-0C43-9D4E-2E278731148A}"/>
                  </a:ext>
                </a:extLst>
              </p:cNvPr>
              <p:cNvSpPr txBox="1"/>
              <p:nvPr/>
            </p:nvSpPr>
            <p:spPr>
              <a:xfrm>
                <a:off x="2324704" y="6243930"/>
                <a:ext cx="1726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Code</a:t>
                </a:r>
              </a:p>
              <a:p>
                <a:pPr algn="ctr"/>
                <a:r>
                  <a:rPr lang="en-US" dirty="0"/>
                  <a:t> Comprehension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95C7B4-19EC-4240-BCB8-941F0B8F47CA}"/>
                </a:ext>
              </a:extLst>
            </p:cNvPr>
            <p:cNvSpPr txBox="1"/>
            <p:nvPr/>
          </p:nvSpPr>
          <p:spPr>
            <a:xfrm>
              <a:off x="2241332" y="4695662"/>
              <a:ext cx="2331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Cyclomatic complex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ym typeface="Wingdings" pitchFamily="2" charset="2"/>
                </a:rPr>
                <a:t>Code refactoring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3FD64F6-9533-824E-9F10-4B0F9B93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75" y="2624341"/>
            <a:ext cx="4951880" cy="3094925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397A9-5583-BC42-BB7C-797EC127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Impact of </a:t>
            </a:r>
            <a:r>
              <a:rPr lang="en-US" b="1" dirty="0">
                <a:solidFill>
                  <a:schemeClr val="accent1"/>
                </a:solidFill>
              </a:rPr>
              <a:t>null </a:t>
            </a:r>
            <a:r>
              <a:rPr lang="en-US" b="1" dirty="0"/>
              <a:t>- code comprehension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5EFB4-C290-DA43-970A-63B8C9708C7E}"/>
              </a:ext>
            </a:extLst>
          </p:cNvPr>
          <p:cNvSpPr txBox="1"/>
          <p:nvPr/>
        </p:nvSpPr>
        <p:spPr>
          <a:xfrm>
            <a:off x="878726" y="2410863"/>
            <a:ext cx="1402372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Tedious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38DA2-E406-5148-ACB8-E74800A726E1}"/>
              </a:ext>
            </a:extLst>
          </p:cNvPr>
          <p:cNvSpPr txBox="1"/>
          <p:nvPr/>
        </p:nvSpPr>
        <p:spPr>
          <a:xfrm>
            <a:off x="3167050" y="4513774"/>
            <a:ext cx="1739002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Cluttering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517D5-2F09-EC4F-A18B-F75835FE4099}"/>
              </a:ext>
            </a:extLst>
          </p:cNvPr>
          <p:cNvSpPr txBox="1"/>
          <p:nvPr/>
        </p:nvSpPr>
        <p:spPr>
          <a:xfrm>
            <a:off x="838200" y="4589031"/>
            <a:ext cx="1814920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Code smell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979D7-7B8B-254B-8712-5FACFD3D60DD}"/>
              </a:ext>
            </a:extLst>
          </p:cNvPr>
          <p:cNvSpPr txBox="1"/>
          <p:nvPr/>
        </p:nvSpPr>
        <p:spPr>
          <a:xfrm>
            <a:off x="878726" y="5244178"/>
            <a:ext cx="1917834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Error-prone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85578-4638-A14E-B95F-C9725208E62C}"/>
              </a:ext>
            </a:extLst>
          </p:cNvPr>
          <p:cNvSpPr txBox="1"/>
          <p:nvPr/>
        </p:nvSpPr>
        <p:spPr>
          <a:xfrm>
            <a:off x="3167049" y="2440008"/>
            <a:ext cx="1964640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Obfuscating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D0FE5-FC50-AD41-B6B2-7D5B15AD72EB}"/>
              </a:ext>
            </a:extLst>
          </p:cNvPr>
          <p:cNvSpPr txBox="1"/>
          <p:nvPr/>
        </p:nvSpPr>
        <p:spPr>
          <a:xfrm>
            <a:off x="3167050" y="3850385"/>
            <a:ext cx="1707712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Repetitive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A3DC0-C0CA-9B45-91A4-34DDF5E26EC5}"/>
              </a:ext>
            </a:extLst>
          </p:cNvPr>
          <p:cNvSpPr txBox="1"/>
          <p:nvPr/>
        </p:nvSpPr>
        <p:spPr>
          <a:xfrm>
            <a:off x="3167050" y="5196046"/>
            <a:ext cx="1334789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Indirect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2B77-144A-E843-BD8A-3FEAFC914B08}"/>
              </a:ext>
            </a:extLst>
          </p:cNvPr>
          <p:cNvSpPr txBox="1"/>
          <p:nvPr/>
        </p:nvSpPr>
        <p:spPr>
          <a:xfrm>
            <a:off x="3181928" y="3132746"/>
            <a:ext cx="188846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Forgettable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E1751-BDEA-C448-800C-FE785FF36D93}"/>
              </a:ext>
            </a:extLst>
          </p:cNvPr>
          <p:cNvSpPr txBox="1"/>
          <p:nvPr/>
        </p:nvSpPr>
        <p:spPr>
          <a:xfrm>
            <a:off x="838200" y="3180878"/>
            <a:ext cx="1681742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Obscuring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6E7A3-1659-D744-A3D5-2DBA32F321E3}"/>
              </a:ext>
            </a:extLst>
          </p:cNvPr>
          <p:cNvSpPr txBox="1"/>
          <p:nvPr/>
        </p:nvSpPr>
        <p:spPr>
          <a:xfrm>
            <a:off x="838200" y="3898517"/>
            <a:ext cx="1786964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dirty="0"/>
              <a:t>Distracting</a:t>
            </a:r>
          </a:p>
        </p:txBody>
      </p:sp>
    </p:spTree>
    <p:extLst>
      <p:ext uri="{BB962C8B-B14F-4D97-AF65-F5344CB8AC3E}">
        <p14:creationId xmlns:p14="http://schemas.microsoft.com/office/powerpoint/2010/main" val="172625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8F6-5577-1F42-85D9-810E1384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null</a:t>
            </a:r>
            <a:r>
              <a:rPr lang="en-US" b="1" dirty="0"/>
              <a:t>-Safety in Programming Languages.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41F23F4-1195-DA4D-B09D-F0992275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15" t="27707" r="27611" b="29113"/>
          <a:stretch/>
        </p:blipFill>
        <p:spPr>
          <a:xfrm>
            <a:off x="1239723" y="3503832"/>
            <a:ext cx="1089765" cy="1373654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34248EC-13E0-C049-8456-7EDB9FDE3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212" t="3653" r="24003" b="2830"/>
          <a:stretch/>
        </p:blipFill>
        <p:spPr>
          <a:xfrm>
            <a:off x="9567811" y="2750165"/>
            <a:ext cx="947789" cy="144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83F1A-E913-FF48-A7DA-4DB7641FA0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17" t="31162" r="29748" b="27414"/>
          <a:stretch/>
        </p:blipFill>
        <p:spPr>
          <a:xfrm>
            <a:off x="4805819" y="4584351"/>
            <a:ext cx="1290181" cy="13152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F893C-CF6C-4042-8438-BC04D712A0F8}"/>
              </a:ext>
            </a:extLst>
          </p:cNvPr>
          <p:cNvGrpSpPr/>
          <p:nvPr/>
        </p:nvGrpSpPr>
        <p:grpSpPr>
          <a:xfrm>
            <a:off x="6513951" y="2517944"/>
            <a:ext cx="1293541" cy="1512576"/>
            <a:chOff x="3757961" y="3091990"/>
            <a:chExt cx="1293541" cy="15125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7AC91-0CB6-354B-88C3-90AAD5A7D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2" t="20233" r="6767" b="11451"/>
            <a:stretch/>
          </p:blipFill>
          <p:spPr>
            <a:xfrm>
              <a:off x="3757961" y="3091990"/>
              <a:ext cx="1293541" cy="9893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94BB0D-77BE-C043-8F23-D7F45E566A36}"/>
                </a:ext>
              </a:extLst>
            </p:cNvPr>
            <p:cNvSpPr txBox="1"/>
            <p:nvPr/>
          </p:nvSpPr>
          <p:spPr>
            <a:xfrm>
              <a:off x="3941450" y="4081346"/>
              <a:ext cx="945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Swift</a:t>
              </a:r>
              <a:endParaRPr lang="en-US" sz="4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5E014A-45D5-6141-A038-46950C5A76CA}"/>
              </a:ext>
            </a:extLst>
          </p:cNvPr>
          <p:cNvSpPr txBox="1"/>
          <p:nvPr/>
        </p:nvSpPr>
        <p:spPr>
          <a:xfrm>
            <a:off x="2289069" y="5494234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Spec#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9E098E-9F8D-E848-8E9F-5D31BC1B730B}"/>
              </a:ext>
            </a:extLst>
          </p:cNvPr>
          <p:cNvGrpSpPr/>
          <p:nvPr/>
        </p:nvGrpSpPr>
        <p:grpSpPr>
          <a:xfrm>
            <a:off x="7620395" y="4584351"/>
            <a:ext cx="1219200" cy="1630883"/>
            <a:chOff x="2520176" y="2041688"/>
            <a:chExt cx="1219200" cy="163088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E2B2A1-26B0-184E-B7CD-7E96E2913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0176" y="2041688"/>
              <a:ext cx="1219200" cy="1219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30589B-E7EF-2940-B4C3-351C932B8109}"/>
                </a:ext>
              </a:extLst>
            </p:cNvPr>
            <p:cNvSpPr txBox="1"/>
            <p:nvPr/>
          </p:nvSpPr>
          <p:spPr>
            <a:xfrm>
              <a:off x="2678576" y="3149351"/>
              <a:ext cx="842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Rust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17FBB57-2948-514F-AB69-873163A1F4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06" t="13337"/>
          <a:stretch/>
        </p:blipFill>
        <p:spPr>
          <a:xfrm>
            <a:off x="3342494" y="2407997"/>
            <a:ext cx="1159460" cy="12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8F6-5577-1F42-85D9-810E1384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null</a:t>
            </a:r>
            <a:r>
              <a:rPr lang="en-US" b="1" dirty="0"/>
              <a:t>-Safety in Programming Languages.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41F23F4-1195-DA4D-B09D-F0992275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15" t="27707" r="27611" b="29113"/>
          <a:stretch/>
        </p:blipFill>
        <p:spPr>
          <a:xfrm>
            <a:off x="1453208" y="3681090"/>
            <a:ext cx="1089765" cy="1373654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34248EC-13E0-C049-8456-7EDB9FDE3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212" t="3653" r="24003" b="2830"/>
          <a:stretch/>
        </p:blipFill>
        <p:spPr>
          <a:xfrm>
            <a:off x="9567811" y="2750165"/>
            <a:ext cx="947789" cy="1440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83F1A-E913-FF48-A7DA-4DB7641FA0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17" t="31162" r="29748" b="27414"/>
          <a:stretch/>
        </p:blipFill>
        <p:spPr>
          <a:xfrm>
            <a:off x="7531574" y="2983223"/>
            <a:ext cx="1290181" cy="13152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F893C-CF6C-4042-8438-BC04D712A0F8}"/>
              </a:ext>
            </a:extLst>
          </p:cNvPr>
          <p:cNvGrpSpPr/>
          <p:nvPr/>
        </p:nvGrpSpPr>
        <p:grpSpPr>
          <a:xfrm>
            <a:off x="3521243" y="3803778"/>
            <a:ext cx="1293541" cy="1512576"/>
            <a:chOff x="3757961" y="3091990"/>
            <a:chExt cx="1293541" cy="15125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7AC91-0CB6-354B-88C3-90AAD5A7D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12" t="20233" r="6767" b="11451"/>
            <a:stretch/>
          </p:blipFill>
          <p:spPr>
            <a:xfrm>
              <a:off x="3757961" y="3091990"/>
              <a:ext cx="1293541" cy="9893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94BB0D-77BE-C043-8F23-D7F45E566A36}"/>
                </a:ext>
              </a:extLst>
            </p:cNvPr>
            <p:cNvSpPr txBox="1"/>
            <p:nvPr/>
          </p:nvSpPr>
          <p:spPr>
            <a:xfrm>
              <a:off x="3941450" y="4081346"/>
              <a:ext cx="945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Swift</a:t>
              </a:r>
              <a:endParaRPr lang="en-US" sz="4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5E014A-45D5-6141-A038-46950C5A76CA}"/>
              </a:ext>
            </a:extLst>
          </p:cNvPr>
          <p:cNvSpPr txBox="1"/>
          <p:nvPr/>
        </p:nvSpPr>
        <p:spPr>
          <a:xfrm>
            <a:off x="2472558" y="5474946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Spec#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50264C-627E-F246-88F3-B035390F2078}"/>
              </a:ext>
            </a:extLst>
          </p:cNvPr>
          <p:cNvSpPr/>
          <p:nvPr/>
        </p:nvSpPr>
        <p:spPr>
          <a:xfrm>
            <a:off x="6785517" y="1806054"/>
            <a:ext cx="4627756" cy="4627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ADCD1C-E029-574C-BDDB-D211C7798CA1}"/>
              </a:ext>
            </a:extLst>
          </p:cNvPr>
          <p:cNvSpPr/>
          <p:nvPr/>
        </p:nvSpPr>
        <p:spPr>
          <a:xfrm>
            <a:off x="838200" y="1806054"/>
            <a:ext cx="4627756" cy="46277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33E656D6-6B40-9948-86E9-491428B78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692" y="5729511"/>
            <a:ext cx="914400" cy="914400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3A645FBC-CD69-B647-88D0-EE20F959F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3008" y="5738099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E2B2A1-26B0-184E-B7CD-7E96E2913D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176" y="2041688"/>
            <a:ext cx="1219200" cy="1219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30589B-E7EF-2940-B4C3-351C932B8109}"/>
              </a:ext>
            </a:extLst>
          </p:cNvPr>
          <p:cNvSpPr txBox="1"/>
          <p:nvPr/>
        </p:nvSpPr>
        <p:spPr>
          <a:xfrm>
            <a:off x="2678576" y="3149351"/>
            <a:ext cx="842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Rust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7FBB57-2948-514F-AB69-873163A1F4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406" t="13337"/>
          <a:stretch/>
        </p:blipFill>
        <p:spPr>
          <a:xfrm>
            <a:off x="8730449" y="4793133"/>
            <a:ext cx="1159460" cy="12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7032</TotalTime>
  <Words>783</Words>
  <Application>Microsoft Macintosh PowerPoint</Application>
  <PresentationFormat>Widescreen</PresentationFormat>
  <Paragraphs>227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Optional4J: Automated Declarative Optionality and Nullity for Java  </vt:lpstr>
      <vt:lpstr>Overview</vt:lpstr>
      <vt:lpstr>Motivation: NPEs @Domino’s?</vt:lpstr>
      <vt:lpstr>Motivation Cont. NPEs elsewhere </vt:lpstr>
      <vt:lpstr>Origin of null</vt:lpstr>
      <vt:lpstr>Negative Impact of null</vt:lpstr>
      <vt:lpstr>Impact of null - code comprehension</vt:lpstr>
      <vt:lpstr>null-Safety in Programming Languages. </vt:lpstr>
      <vt:lpstr>null-Safety in Programming Languages. </vt:lpstr>
      <vt:lpstr>Example: null-safety (Java vs Kotlin).</vt:lpstr>
      <vt:lpstr>PowerPoint Presentation</vt:lpstr>
      <vt:lpstr>Java Third Party Tools</vt:lpstr>
      <vt:lpstr>Java Third Party Tools Cont.</vt:lpstr>
      <vt:lpstr>Optional - Google Guava</vt:lpstr>
      <vt:lpstr>Optional - Java 8</vt:lpstr>
      <vt:lpstr>PowerPoint Presentation</vt:lpstr>
      <vt:lpstr>Optional4J’s Premise #1</vt:lpstr>
      <vt:lpstr>PowerPoint Presentation</vt:lpstr>
      <vt:lpstr>Optional4J’s Premise #2</vt:lpstr>
      <vt:lpstr>Can we automate Java’s Optionalization?</vt:lpstr>
      <vt:lpstr>Can we keep it as an additive change?</vt:lpstr>
      <vt:lpstr>Optional4J’s Premise #3</vt:lpstr>
      <vt:lpstr>Optional4J’s Premise #3 Cont.</vt:lpstr>
      <vt:lpstr>Optional4J’s Premise #3 Cont.</vt:lpstr>
      <vt:lpstr>Simplified Kotlin Type System</vt:lpstr>
      <vt:lpstr>PowerPoint Presentation</vt:lpstr>
      <vt:lpstr>Optional4J - ofNullable</vt:lpstr>
      <vt:lpstr>Optional4j Object Model</vt:lpstr>
      <vt:lpstr>Can we automate?</vt:lpstr>
      <vt:lpstr>Optional4j Extended Object Model</vt:lpstr>
      <vt:lpstr>NullObject - Extensibility</vt:lpstr>
      <vt:lpstr>null-safe Method Invocation</vt:lpstr>
      <vt:lpstr>Recap: Optional4J Applicability</vt:lpstr>
      <vt:lpstr>PowerPoint Presentation</vt:lpstr>
      <vt:lpstr>Chained Access (JMH).</vt:lpstr>
      <vt:lpstr>Garbage Collection (JMH).</vt:lpstr>
      <vt:lpstr>The Java Mapper Benchmark (JMH).</vt:lpstr>
      <vt:lpstr>Questions?!</vt:lpstr>
      <vt:lpstr>null-safety of Programming Languages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Saleh Amareen (IT - Comm Arch)</dc:creator>
  <cp:lastModifiedBy>Saleh Amareen (IT - Comm Arch)</cp:lastModifiedBy>
  <cp:revision>463</cp:revision>
  <dcterms:created xsi:type="dcterms:W3CDTF">2021-11-13T14:58:17Z</dcterms:created>
  <dcterms:modified xsi:type="dcterms:W3CDTF">2022-05-19T15:59:39Z</dcterms:modified>
</cp:coreProperties>
</file>